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86" r:id="rId2"/>
    <p:sldMasterId id="2147483690" r:id="rId3"/>
  </p:sldMasterIdLst>
  <p:notesMasterIdLst>
    <p:notesMasterId r:id="rId29"/>
  </p:notesMasterIdLst>
  <p:handoutMasterIdLst>
    <p:handoutMasterId r:id="rId30"/>
  </p:handoutMasterIdLst>
  <p:sldIdLst>
    <p:sldId id="539" r:id="rId4"/>
    <p:sldId id="2480" r:id="rId5"/>
    <p:sldId id="2481" r:id="rId6"/>
    <p:sldId id="2483" r:id="rId7"/>
    <p:sldId id="2489" r:id="rId8"/>
    <p:sldId id="2490" r:id="rId9"/>
    <p:sldId id="2488" r:id="rId10"/>
    <p:sldId id="318" r:id="rId11"/>
    <p:sldId id="2472" r:id="rId12"/>
    <p:sldId id="2492" r:id="rId13"/>
    <p:sldId id="2493" r:id="rId14"/>
    <p:sldId id="2471" r:id="rId15"/>
    <p:sldId id="2478" r:id="rId16"/>
    <p:sldId id="256" r:id="rId17"/>
    <p:sldId id="2474" r:id="rId18"/>
    <p:sldId id="2494" r:id="rId19"/>
    <p:sldId id="2485" r:id="rId20"/>
    <p:sldId id="560" r:id="rId21"/>
    <p:sldId id="578" r:id="rId22"/>
    <p:sldId id="575" r:id="rId23"/>
    <p:sldId id="574" r:id="rId24"/>
    <p:sldId id="576" r:id="rId25"/>
    <p:sldId id="580" r:id="rId26"/>
    <p:sldId id="581" r:id="rId27"/>
    <p:sldId id="577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1pPr>
    <a:lvl2pPr marL="45714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2pPr>
    <a:lvl3pPr marL="91428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3pPr>
    <a:lvl4pPr marL="137142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4pPr>
    <a:lvl5pPr marL="182857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5pPr>
    <a:lvl6pPr marL="2285715" algn="l" defTabSz="914286" rtl="0" eaLnBrk="1" latinLnBrk="0" hangingPunct="1"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6pPr>
    <a:lvl7pPr marL="2742857" algn="l" defTabSz="914286" rtl="0" eaLnBrk="1" latinLnBrk="0" hangingPunct="1"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7pPr>
    <a:lvl8pPr marL="3200000" algn="l" defTabSz="914286" rtl="0" eaLnBrk="1" latinLnBrk="0" hangingPunct="1"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8pPr>
    <a:lvl9pPr marL="3657143" algn="l" defTabSz="914286" rtl="0" eaLnBrk="1" latinLnBrk="0" hangingPunct="1">
      <a:defRPr sz="2400" kern="1200">
        <a:solidFill>
          <a:schemeClr val="tx1"/>
        </a:solidFill>
        <a:latin typeface="Myriad Pro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82"/>
    <a:srgbClr val="001FC7"/>
    <a:srgbClr val="194FFA"/>
    <a:srgbClr val="5CBEF9"/>
    <a:srgbClr val="145CFB"/>
    <a:srgbClr val="EE0565"/>
    <a:srgbClr val="39E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410" autoAdjust="0"/>
  </p:normalViewPr>
  <p:slideViewPr>
    <p:cSldViewPr>
      <p:cViewPr varScale="1">
        <p:scale>
          <a:sx n="74" d="100"/>
          <a:sy n="74" d="100"/>
        </p:scale>
        <p:origin x="99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0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25" y="4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Myriad Pro" pitchFamily="1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Myriad Pro" pitchFamily="1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6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5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654" y="4365893"/>
            <a:ext cx="5445231" cy="3962692"/>
          </a:xfrm>
        </p:spPr>
        <p:txBody>
          <a:bodyPr>
            <a:normAutofit/>
          </a:bodyPr>
          <a:lstStyle/>
          <a:p>
            <a:pPr marL="0" indent="0" defTabSz="907268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464" y="8616810"/>
            <a:ext cx="2949500" cy="455173"/>
          </a:xfrm>
          <a:prstGeom prst="rect">
            <a:avLst/>
          </a:prstGeom>
        </p:spPr>
        <p:txBody>
          <a:bodyPr lIns="89035" tIns="44518" rIns="89035" bIns="44518"/>
          <a:lstStyle/>
          <a:p>
            <a:fld id="{B128A747-5EDB-4D3C-AFB8-1D7B41E983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6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A70A5-7E26-4FE8-A913-B0953EB1A5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92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A70A5-7E26-4FE8-A913-B0953EB1A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77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A70A5-7E26-4FE8-A913-B0953EB1A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70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A70A5-7E26-4FE8-A913-B0953EB1A5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49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654" y="4365893"/>
            <a:ext cx="5445231" cy="3962692"/>
          </a:xfrm>
        </p:spPr>
        <p:txBody>
          <a:bodyPr>
            <a:normAutofit/>
          </a:bodyPr>
          <a:lstStyle/>
          <a:p>
            <a:pPr marL="0" indent="0" defTabSz="907268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464" y="8616810"/>
            <a:ext cx="2949500" cy="455173"/>
          </a:xfrm>
          <a:prstGeom prst="rect">
            <a:avLst/>
          </a:prstGeom>
        </p:spPr>
        <p:txBody>
          <a:bodyPr lIns="89035" tIns="44518" rIns="89035" bIns="44518"/>
          <a:lstStyle/>
          <a:p>
            <a:fld id="{B128A747-5EDB-4D3C-AFB8-1D7B41E983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5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654" y="4365893"/>
            <a:ext cx="5445231" cy="3962692"/>
          </a:xfrm>
        </p:spPr>
        <p:txBody>
          <a:bodyPr>
            <a:normAutofit/>
          </a:bodyPr>
          <a:lstStyle/>
          <a:p>
            <a:pPr marL="0" indent="0" defTabSz="907268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464" y="8616810"/>
            <a:ext cx="2949500" cy="455173"/>
          </a:xfrm>
          <a:prstGeom prst="rect">
            <a:avLst/>
          </a:prstGeom>
        </p:spPr>
        <p:txBody>
          <a:bodyPr lIns="89035" tIns="44518" rIns="89035" bIns="44518"/>
          <a:lstStyle/>
          <a:p>
            <a:fld id="{B128A747-5EDB-4D3C-AFB8-1D7B41E983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3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654" y="4365893"/>
            <a:ext cx="5445231" cy="3962692"/>
          </a:xfrm>
        </p:spPr>
        <p:txBody>
          <a:bodyPr>
            <a:normAutofit/>
          </a:bodyPr>
          <a:lstStyle/>
          <a:p>
            <a:pPr marL="0" indent="0" defTabSz="907268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464" y="8616810"/>
            <a:ext cx="2949500" cy="455173"/>
          </a:xfrm>
          <a:prstGeom prst="rect">
            <a:avLst/>
          </a:prstGeom>
        </p:spPr>
        <p:txBody>
          <a:bodyPr lIns="89035" tIns="44518" rIns="89035" bIns="44518"/>
          <a:lstStyle/>
          <a:p>
            <a:fld id="{B128A747-5EDB-4D3C-AFB8-1D7B41E98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4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654" y="4365893"/>
            <a:ext cx="5445231" cy="3962692"/>
          </a:xfrm>
        </p:spPr>
        <p:txBody>
          <a:bodyPr>
            <a:normAutofit/>
          </a:bodyPr>
          <a:lstStyle/>
          <a:p>
            <a:pPr marL="0" indent="0" defTabSz="907268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464" y="8616810"/>
            <a:ext cx="2949500" cy="455173"/>
          </a:xfrm>
          <a:prstGeom prst="rect">
            <a:avLst/>
          </a:prstGeom>
        </p:spPr>
        <p:txBody>
          <a:bodyPr lIns="89035" tIns="44518" rIns="89035" bIns="44518"/>
          <a:lstStyle/>
          <a:p>
            <a:fld id="{B128A747-5EDB-4D3C-AFB8-1D7B41E983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2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654" y="4365893"/>
            <a:ext cx="5445231" cy="3962692"/>
          </a:xfrm>
        </p:spPr>
        <p:txBody>
          <a:bodyPr>
            <a:normAutofit/>
          </a:bodyPr>
          <a:lstStyle/>
          <a:p>
            <a:pPr marL="0" indent="0" defTabSz="907268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5464" y="8616810"/>
            <a:ext cx="2949500" cy="455173"/>
          </a:xfrm>
          <a:prstGeom prst="rect">
            <a:avLst/>
          </a:prstGeom>
        </p:spPr>
        <p:txBody>
          <a:bodyPr lIns="89035" tIns="44518" rIns="89035" bIns="44518"/>
          <a:lstStyle/>
          <a:p>
            <a:fld id="{B128A747-5EDB-4D3C-AFB8-1D7B41E983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A70A5-7E26-4FE8-A913-B0953EB1A5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9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A70A5-7E26-4FE8-A913-B0953EB1A5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80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A70A5-7E26-4FE8-A913-B0953EB1A5D3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MS PGothic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6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6A70A5-7E26-4FE8-A913-B0953EB1A5D3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MS PGothic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1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4" indent="0" algn="ctr">
              <a:buNone/>
              <a:defRPr/>
            </a:lvl2pPr>
            <a:lvl3pPr marL="914286" indent="0" algn="ctr">
              <a:buNone/>
              <a:defRPr/>
            </a:lvl3pPr>
            <a:lvl4pPr marL="1371429" indent="0" algn="ctr">
              <a:buNone/>
              <a:defRPr/>
            </a:lvl4pPr>
            <a:lvl5pPr marL="1828571" indent="0" algn="ctr">
              <a:buNone/>
              <a:defRPr/>
            </a:lvl5pPr>
            <a:lvl6pPr marL="2285715" indent="0" algn="ctr">
              <a:buNone/>
              <a:defRPr/>
            </a:lvl6pPr>
            <a:lvl7pPr marL="2742857" indent="0" algn="ctr">
              <a:buNone/>
              <a:defRPr/>
            </a:lvl7pPr>
            <a:lvl8pPr marL="3200000" indent="0" algn="ctr">
              <a:buNone/>
              <a:defRPr/>
            </a:lvl8pPr>
            <a:lvl9pPr marL="36571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495320-8669-4BA2-8AA9-A57D444CA571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057400"/>
            <a:ext cx="7315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6" indent="0">
              <a:buNone/>
              <a:defRPr sz="2400"/>
            </a:lvl3pPr>
            <a:lvl4pPr marL="1371429" indent="0">
              <a:buNone/>
              <a:defRPr sz="2000"/>
            </a:lvl4pPr>
            <a:lvl5pPr marL="1828571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09C59F-866C-45A4-998F-2ACB3096E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, no foo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F7036D-DE1B-44C0-883C-F0047367A861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D65BDD2-937F-4CC9-A5A4-77CDB03C7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9717" y="1371600"/>
            <a:ext cx="7315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6" indent="0">
              <a:buNone/>
              <a:defRPr sz="2400"/>
            </a:lvl3pPr>
            <a:lvl4pPr marL="1371429" indent="0">
              <a:buNone/>
              <a:defRPr sz="2000"/>
            </a:lvl4pPr>
            <a:lvl5pPr marL="1828571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No foo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F7036D-DE1B-44C0-883C-F0047367A861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B17868-1AB5-4BE1-BF8C-1D0B31A52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AD0A00-1847-4E28-9530-87B510B94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7177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050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87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72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0C74D-CC3B-1F4F-A942-DE904079B0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933451" y="1371601"/>
            <a:ext cx="10488083" cy="492433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marL="257175" lvl="0" indent="-257175">
              <a:buFont typeface="+mj-lt"/>
              <a:buAutoNum type="arabicPeriod"/>
            </a:pPr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785600" y="6535098"/>
            <a:ext cx="401805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1EAE86E-E10D-4050-9873-1963D8D93D02}" type="slidenum">
              <a:rPr lang="en-US" sz="75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sz="75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99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4" indent="0" algn="ctr">
              <a:buNone/>
              <a:defRPr/>
            </a:lvl2pPr>
            <a:lvl3pPr marL="914286" indent="0" algn="ctr">
              <a:buNone/>
              <a:defRPr/>
            </a:lvl3pPr>
            <a:lvl4pPr marL="1371429" indent="0" algn="ctr">
              <a:buNone/>
              <a:defRPr/>
            </a:lvl4pPr>
            <a:lvl5pPr marL="1828571" indent="0" algn="ctr">
              <a:buNone/>
              <a:defRPr/>
            </a:lvl5pPr>
            <a:lvl6pPr marL="2285715" indent="0" algn="ctr">
              <a:buNone/>
              <a:defRPr/>
            </a:lvl6pPr>
            <a:lvl7pPr marL="2742857" indent="0" algn="ctr">
              <a:buNone/>
              <a:defRPr/>
            </a:lvl7pPr>
            <a:lvl8pPr marL="3200000" indent="0" algn="ctr">
              <a:buNone/>
              <a:defRPr/>
            </a:lvl8pPr>
            <a:lvl9pPr marL="36571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4575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2ABF60-4D48-43E9-83DD-2529AA6C0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1288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4" indent="0">
              <a:buNone/>
              <a:defRPr sz="1800"/>
            </a:lvl2pPr>
            <a:lvl3pPr marL="914286" indent="0">
              <a:buNone/>
              <a:defRPr sz="1600"/>
            </a:lvl3pPr>
            <a:lvl4pPr marL="1371429" indent="0">
              <a:buNone/>
              <a:defRPr sz="1400"/>
            </a:lvl4pPr>
            <a:lvl5pPr marL="1828571" indent="0">
              <a:buNone/>
              <a:defRPr sz="1400"/>
            </a:lvl5pPr>
            <a:lvl6pPr marL="2285715" indent="0">
              <a:buNone/>
              <a:defRPr sz="1400"/>
            </a:lvl6pPr>
            <a:lvl7pPr marL="2742857" indent="0">
              <a:buNone/>
              <a:defRPr sz="1400"/>
            </a:lvl7pPr>
            <a:lvl8pPr marL="3200000" indent="0">
              <a:buNone/>
              <a:defRPr sz="1400"/>
            </a:lvl8pPr>
            <a:lvl9pPr marL="36571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223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2ABF60-4D48-43E9-83DD-2529AA6C0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5DC0A6-DDFF-40E2-AB2D-30370488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7447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837213-BC17-420A-903E-6788A2A932EB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5DC0A6-DDFF-40E2-AB2D-30370488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4453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386917" cy="3306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057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819400"/>
            <a:ext cx="5389033" cy="3306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52E046-5D54-4EF5-9E98-9D41422EE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7167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2FE9B0-AAED-4CC4-BC9C-BB1852C21DCA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386917" cy="3306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057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819400"/>
            <a:ext cx="5389033" cy="3306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52E046-5D54-4EF5-9E98-9D41422EE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02934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3117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920E47-A3E5-4B23-A401-142E60AE450B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6256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495320-8669-4BA2-8AA9-A57D444CA571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057400"/>
            <a:ext cx="7315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6" indent="0">
              <a:buNone/>
              <a:defRPr sz="2400"/>
            </a:lvl3pPr>
            <a:lvl4pPr marL="1371429" indent="0">
              <a:buNone/>
              <a:defRPr sz="2000"/>
            </a:lvl4pPr>
            <a:lvl5pPr marL="1828571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09C59F-866C-45A4-998F-2ACB3096E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776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, no foo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F7036D-DE1B-44C0-883C-F0047367A861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D65BDD2-937F-4CC9-A5A4-77CDB03C7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9717" y="1371600"/>
            <a:ext cx="7315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6" indent="0">
              <a:buNone/>
              <a:defRPr sz="2400"/>
            </a:lvl3pPr>
            <a:lvl4pPr marL="1371429" indent="0">
              <a:buNone/>
              <a:defRPr sz="2000"/>
            </a:lvl4pPr>
            <a:lvl5pPr marL="1828571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113668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No foo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F7036D-DE1B-44C0-883C-F0047367A861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B17868-1AB5-4BE1-BF8C-1D0B31A52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AD0A00-1847-4E28-9530-87B510B94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8497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05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4" indent="0">
              <a:buNone/>
              <a:defRPr sz="1800"/>
            </a:lvl2pPr>
            <a:lvl3pPr marL="914286" indent="0">
              <a:buNone/>
              <a:defRPr sz="1600"/>
            </a:lvl3pPr>
            <a:lvl4pPr marL="1371429" indent="0">
              <a:buNone/>
              <a:defRPr sz="1400"/>
            </a:lvl4pPr>
            <a:lvl5pPr marL="1828571" indent="0">
              <a:buNone/>
              <a:defRPr sz="1400"/>
            </a:lvl5pPr>
            <a:lvl6pPr marL="2285715" indent="0">
              <a:buNone/>
              <a:defRPr sz="1400"/>
            </a:lvl6pPr>
            <a:lvl7pPr marL="2742857" indent="0">
              <a:buNone/>
              <a:defRPr sz="1400"/>
            </a:lvl7pPr>
            <a:lvl8pPr marL="3200000" indent="0">
              <a:buNone/>
              <a:defRPr sz="1400"/>
            </a:lvl8pPr>
            <a:lvl9pPr marL="36571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5DC0A6-DDFF-40E2-AB2D-30370488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837213-BC17-420A-903E-6788A2A932EB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5DC0A6-DDFF-40E2-AB2D-30370488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295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386917" cy="3306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057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819400"/>
            <a:ext cx="5389033" cy="3306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52E046-5D54-4EF5-9E98-9D41422EE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2FE9B0-AAED-4CC4-BC9C-BB1852C21DCA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5386917" cy="3306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057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819400"/>
            <a:ext cx="5389033" cy="3306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52E046-5D54-4EF5-9E98-9D41422EE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3632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1104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920E47-A3E5-4B23-A401-142E60AE450B}"/>
              </a:ext>
            </a:extLst>
          </p:cNvPr>
          <p:cNvSpPr/>
          <p:nvPr userDrawn="1"/>
        </p:nvSpPr>
        <p:spPr bwMode="auto">
          <a:xfrm>
            <a:off x="1894417" y="5791200"/>
            <a:ext cx="830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7106A74-0152-4187-9DF6-17D34AE722FF}"/>
              </a:ext>
            </a:extLst>
          </p:cNvPr>
          <p:cNvGrpSpPr/>
          <p:nvPr userDrawn="1"/>
        </p:nvGrpSpPr>
        <p:grpSpPr>
          <a:xfrm>
            <a:off x="1524000" y="9525"/>
            <a:ext cx="9144000" cy="6858000"/>
            <a:chOff x="0" y="0"/>
            <a:chExt cx="9144000" cy="6858000"/>
          </a:xfrm>
        </p:grpSpPr>
        <p:pic>
          <p:nvPicPr>
            <p:cNvPr id="11" name="Picture 7" descr="NMEDA_PP_PG2_2011">
              <a:extLst>
                <a:ext uri="{FF2B5EF4-FFF2-40B4-BE49-F238E27FC236}">
                  <a16:creationId xmlns:a16="http://schemas.microsoft.com/office/drawing/2014/main" id="{9D1BEEEF-E1B9-434C-A4C0-55FE63AAA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toyota-rampvan-xi.jpg">
              <a:extLst>
                <a:ext uri="{FF2B5EF4-FFF2-40B4-BE49-F238E27FC236}">
                  <a16:creationId xmlns:a16="http://schemas.microsoft.com/office/drawing/2014/main" id="{96D3B3EA-2406-4A9F-A358-95244B792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3886200" y="6019800"/>
              <a:ext cx="1371600" cy="67884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E7E93D-0DD3-4D11-A7B9-144EE221B096}"/>
              </a:ext>
            </a:extLst>
          </p:cNvPr>
          <p:cNvGrpSpPr/>
          <p:nvPr userDrawn="1"/>
        </p:nvGrpSpPr>
        <p:grpSpPr>
          <a:xfrm>
            <a:off x="0" y="0"/>
            <a:ext cx="12192000" cy="5876925"/>
            <a:chOff x="0" y="0"/>
            <a:chExt cx="12192000" cy="5876925"/>
          </a:xfrm>
        </p:grpSpPr>
        <p:pic>
          <p:nvPicPr>
            <p:cNvPr id="14" name="Picture 7" descr="NMEDA_PP_PG2_2011">
              <a:extLst>
                <a:ext uri="{FF2B5EF4-FFF2-40B4-BE49-F238E27FC236}">
                  <a16:creationId xmlns:a16="http://schemas.microsoft.com/office/drawing/2014/main" id="{376F79D4-113B-4934-968E-FF6D6866A3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/>
            <a:srcRect b="14306"/>
            <a:stretch/>
          </p:blipFill>
          <p:spPr bwMode="auto">
            <a:xfrm>
              <a:off x="0" y="0"/>
              <a:ext cx="9144000" cy="587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 descr="NMEDA_PP_PG2_2011">
              <a:extLst>
                <a:ext uri="{FF2B5EF4-FFF2-40B4-BE49-F238E27FC236}">
                  <a16:creationId xmlns:a16="http://schemas.microsoft.com/office/drawing/2014/main" id="{D9DAF822-CAC6-4518-A244-B085E3D73CD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/>
            <a:srcRect r="23333" b="14306"/>
            <a:stretch/>
          </p:blipFill>
          <p:spPr bwMode="auto">
            <a:xfrm>
              <a:off x="3048000" y="0"/>
              <a:ext cx="9144000" cy="587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21826-BD93-4DA4-A9E9-14A2419E6A0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4" y="217844"/>
            <a:ext cx="25029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82432D-1706-4223-9FA1-63A76E0DF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b="36667"/>
          <a:stretch/>
        </p:blipFill>
        <p:spPr>
          <a:xfrm>
            <a:off x="9018004" y="217844"/>
            <a:ext cx="2261034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6B59E5-AFFB-403C-A200-F47E5492391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6200"/>
            <a:ext cx="723529" cy="7110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6A6DED-2D5E-438D-B055-F40428A252E7}"/>
              </a:ext>
            </a:extLst>
          </p:cNvPr>
          <p:cNvSpPr txBox="1"/>
          <p:nvPr userDrawn="1"/>
        </p:nvSpPr>
        <p:spPr>
          <a:xfrm>
            <a:off x="4800600" y="115669"/>
            <a:ext cx="35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otham Bold" pitchFamily="50" charset="0"/>
              </a:rPr>
              <a:t>National Mobility Equipment</a:t>
            </a:r>
          </a:p>
          <a:p>
            <a:r>
              <a:rPr lang="en-US" sz="1800" dirty="0">
                <a:solidFill>
                  <a:schemeClr val="bg1"/>
                </a:solidFill>
                <a:latin typeface="Gotham Bold" pitchFamily="50" charset="0"/>
              </a:rPr>
              <a:t>Dealers Association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83" r:id="rId5"/>
    <p:sldLayoutId id="2147483675" r:id="rId6"/>
    <p:sldLayoutId id="2147483684" r:id="rId7"/>
    <p:sldLayoutId id="2147483676" r:id="rId8"/>
    <p:sldLayoutId id="2147483677" r:id="rId9"/>
    <p:sldLayoutId id="2147483679" r:id="rId10"/>
    <p:sldLayoutId id="2147483680" r:id="rId11"/>
    <p:sldLayoutId id="2147483682" r:id="rId12"/>
    <p:sldLayoutId id="2147483685" r:id="rId13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" panose="020B0703030403020204" pitchFamily="34" charset="0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14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42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57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857" indent="-34285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2">
              <a:lumMod val="50000"/>
            </a:schemeClr>
          </a:solidFill>
          <a:latin typeface="Myriad Pro" panose="020B0703030403020204" pitchFamily="34" charset="0"/>
          <a:ea typeface="MS PGothic" pitchFamily="34" charset="-128"/>
          <a:cs typeface="+mn-cs"/>
        </a:defRPr>
      </a:lvl1pPr>
      <a:lvl2pPr marL="742856" indent="-285714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bg2">
              <a:lumMod val="50000"/>
            </a:schemeClr>
          </a:solidFill>
          <a:latin typeface="Myriad Pro" panose="020B0703030403020204" pitchFamily="34" charset="0"/>
          <a:ea typeface="MS PGothic" pitchFamily="34" charset="-128"/>
        </a:defRPr>
      </a:lvl2pPr>
      <a:lvl3pPr marL="1142858" indent="-22857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>
              <a:lumMod val="50000"/>
            </a:schemeClr>
          </a:solidFill>
          <a:latin typeface="Myriad Pro" panose="020B0703030403020204" pitchFamily="34" charset="0"/>
          <a:ea typeface="MS PGothic" pitchFamily="34" charset="-128"/>
        </a:defRPr>
      </a:lvl3pPr>
      <a:lvl4pPr marL="1600000" indent="-228572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>
              <a:lumMod val="50000"/>
            </a:schemeClr>
          </a:solidFill>
          <a:latin typeface="Myriad Pro" panose="020B0703030403020204" pitchFamily="34" charset="0"/>
          <a:ea typeface="MS PGothic" pitchFamily="34" charset="-128"/>
        </a:defRPr>
      </a:lvl4pPr>
      <a:lvl5pPr marL="2057143" indent="-22857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>
              <a:lumMod val="50000"/>
            </a:schemeClr>
          </a:solidFill>
          <a:latin typeface="Myriad Pro" panose="020B0703030403020204" pitchFamily="34" charset="0"/>
          <a:ea typeface="MS PGothic" pitchFamily="34" charset="-128"/>
        </a:defRPr>
      </a:lvl5pPr>
      <a:lvl6pPr marL="2514286" indent="-22857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28" indent="-22857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571" indent="-22857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714" indent="-22857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3A357-FE44-4F8B-9E4F-2942EBA1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126B0-479F-4BD1-AC72-381C1E9C5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A573E-5FFF-4894-8BAC-5811E782D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577D8-F527-4528-BE33-BA1C4F0C65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92768-2ACD-4E59-9237-6B583291F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32C7E-C702-4614-8E94-8D99414E4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FA83-9382-4EEB-A992-631F672A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E7E93D-0DD3-4D11-A7B9-144EE221B096}"/>
              </a:ext>
            </a:extLst>
          </p:cNvPr>
          <p:cNvGrpSpPr/>
          <p:nvPr userDrawn="1"/>
        </p:nvGrpSpPr>
        <p:grpSpPr>
          <a:xfrm>
            <a:off x="0" y="1"/>
            <a:ext cx="12192000" cy="914400"/>
            <a:chOff x="0" y="1"/>
            <a:chExt cx="12192000" cy="914400"/>
          </a:xfrm>
        </p:grpSpPr>
        <p:pic>
          <p:nvPicPr>
            <p:cNvPr id="14" name="Picture 7" descr="NMEDA_PP_PG2_2011">
              <a:extLst>
                <a:ext uri="{FF2B5EF4-FFF2-40B4-BE49-F238E27FC236}">
                  <a16:creationId xmlns:a16="http://schemas.microsoft.com/office/drawing/2014/main" id="{376F79D4-113B-4934-968E-FF6D6866A3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/>
            <a:srcRect b="86667"/>
            <a:stretch/>
          </p:blipFill>
          <p:spPr bwMode="auto">
            <a:xfrm>
              <a:off x="0" y="1"/>
              <a:ext cx="9144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 descr="NMEDA_PP_PG2_2011">
              <a:extLst>
                <a:ext uri="{FF2B5EF4-FFF2-40B4-BE49-F238E27FC236}">
                  <a16:creationId xmlns:a16="http://schemas.microsoft.com/office/drawing/2014/main" id="{D9DAF822-CAC6-4518-A244-B085E3D73CD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/>
            <a:srcRect r="23333" b="86667"/>
            <a:stretch/>
          </p:blipFill>
          <p:spPr bwMode="auto">
            <a:xfrm>
              <a:off x="3048000" y="1"/>
              <a:ext cx="9144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21826-BD93-4DA4-A9E9-14A2419E6A0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4" y="217844"/>
            <a:ext cx="25029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82432D-1706-4223-9FA1-63A76E0DF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b="36667"/>
          <a:stretch/>
        </p:blipFill>
        <p:spPr>
          <a:xfrm>
            <a:off x="9018004" y="217844"/>
            <a:ext cx="2261034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6B59E5-AFFB-403C-A200-F47E5492391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6200"/>
            <a:ext cx="723529" cy="7110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6A6DED-2D5E-438D-B055-F40428A252E7}"/>
              </a:ext>
            </a:extLst>
          </p:cNvPr>
          <p:cNvSpPr txBox="1"/>
          <p:nvPr userDrawn="1"/>
        </p:nvSpPr>
        <p:spPr>
          <a:xfrm>
            <a:off x="4800600" y="115669"/>
            <a:ext cx="35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otham Bold" pitchFamily="50" charset="0"/>
              </a:rPr>
              <a:t>National Mobility Equipment</a:t>
            </a:r>
          </a:p>
          <a:p>
            <a:r>
              <a:rPr lang="en-US" sz="1800" dirty="0">
                <a:solidFill>
                  <a:schemeClr val="bg1"/>
                </a:solidFill>
                <a:latin typeface="Gotham Bold" pitchFamily="50" charset="0"/>
              </a:rPr>
              <a:t>Dealers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119503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yriad Pro" panose="020B0703030403020204" pitchFamily="34" charset="0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14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42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57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857" indent="-34285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2">
              <a:lumMod val="50000"/>
            </a:schemeClr>
          </a:solidFill>
          <a:latin typeface="Myriad Pro" panose="020B0703030403020204" pitchFamily="34" charset="0"/>
          <a:ea typeface="MS PGothic" pitchFamily="34" charset="-128"/>
          <a:cs typeface="+mn-cs"/>
        </a:defRPr>
      </a:lvl1pPr>
      <a:lvl2pPr marL="742856" indent="-285714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bg2">
              <a:lumMod val="50000"/>
            </a:schemeClr>
          </a:solidFill>
          <a:latin typeface="Myriad Pro" panose="020B0703030403020204" pitchFamily="34" charset="0"/>
          <a:ea typeface="MS PGothic" pitchFamily="34" charset="-128"/>
        </a:defRPr>
      </a:lvl2pPr>
      <a:lvl3pPr marL="1142858" indent="-22857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>
              <a:lumMod val="50000"/>
            </a:schemeClr>
          </a:solidFill>
          <a:latin typeface="Myriad Pro" panose="020B0703030403020204" pitchFamily="34" charset="0"/>
          <a:ea typeface="MS PGothic" pitchFamily="34" charset="-128"/>
        </a:defRPr>
      </a:lvl3pPr>
      <a:lvl4pPr marL="1600000" indent="-228572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>
              <a:lumMod val="50000"/>
            </a:schemeClr>
          </a:solidFill>
          <a:latin typeface="Myriad Pro" panose="020B0703030403020204" pitchFamily="34" charset="0"/>
          <a:ea typeface="MS PGothic" pitchFamily="34" charset="-128"/>
        </a:defRPr>
      </a:lvl4pPr>
      <a:lvl5pPr marL="2057143" indent="-22857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>
              <a:lumMod val="50000"/>
            </a:schemeClr>
          </a:solidFill>
          <a:latin typeface="Myriad Pro" panose="020B0703030403020204" pitchFamily="34" charset="0"/>
          <a:ea typeface="MS PGothic" pitchFamily="34" charset="-128"/>
        </a:defRPr>
      </a:lvl5pPr>
      <a:lvl6pPr marL="2514286" indent="-22857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28" indent="-22857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571" indent="-22857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714" indent="-22857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hyperlink" Target="https://www.youtube.com/watch?v=JYCC6g88Rik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CC6g88Rik" TargetMode="External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www.youtube.com/watch?v=vx-lxlo2r_0&amp;t=7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hyperlink" Target="https://www.youtube.com/watch?v=JYCC6g88Rik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485FA-A6FD-46F0-99F9-35750ECA0136}"/>
              </a:ext>
            </a:extLst>
          </p:cNvPr>
          <p:cNvSpPr txBox="1"/>
          <p:nvPr/>
        </p:nvSpPr>
        <p:spPr>
          <a:xfrm>
            <a:off x="5445299" y="4592325"/>
            <a:ext cx="5946579" cy="151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Amy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Schoppman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Myriad Pro" panose="020B0703030403020204" pitchFamily="34" charset="0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Director of Government Relations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NMEDA</a:t>
            </a:r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10" descr="NMEDA logo">
            <a:extLst>
              <a:ext uri="{FF2B5EF4-FFF2-40B4-BE49-F238E27FC236}">
                <a16:creationId xmlns:a16="http://schemas.microsoft.com/office/drawing/2014/main" id="{3617B073-502E-46C4-AEC1-76E81E79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181" y="2696805"/>
            <a:ext cx="3163437" cy="3447888"/>
          </a:xfrm>
          <a:prstGeom prst="rect">
            <a:avLst/>
          </a:prstGeom>
          <a:noFill/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4ADB4F1-D080-462C-B3DC-3B0F45814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74656" y="229303"/>
            <a:ext cx="2061691" cy="206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7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354A3-968D-449F-A428-8A8C135E0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5227483"/>
          </a:xfrm>
        </p:spPr>
        <p:txBody>
          <a:bodyPr>
            <a:normAutofit/>
          </a:bodyPr>
          <a:lstStyle/>
          <a:p>
            <a:r>
              <a:rPr lang="en-US" sz="1600" b="1" dirty="0"/>
              <a:t>Door Opening</a:t>
            </a:r>
          </a:p>
          <a:p>
            <a:pPr lvl="1"/>
            <a:r>
              <a:rPr lang="en-US" sz="1400" dirty="0"/>
              <a:t>Width:  30 in.</a:t>
            </a:r>
          </a:p>
          <a:p>
            <a:pPr lvl="1"/>
            <a:r>
              <a:rPr lang="en-US" sz="1400" dirty="0"/>
              <a:t>Height: 56 in.*</a:t>
            </a:r>
          </a:p>
          <a:p>
            <a:r>
              <a:rPr lang="en-US" sz="1600" b="1" dirty="0"/>
              <a:t>Ramp</a:t>
            </a:r>
          </a:p>
          <a:p>
            <a:pPr lvl="1"/>
            <a:r>
              <a:rPr lang="en-US" sz="1400" dirty="0"/>
              <a:t>Width: 30”*</a:t>
            </a:r>
          </a:p>
          <a:p>
            <a:pPr lvl="1"/>
            <a:r>
              <a:rPr lang="en-US" sz="1400" dirty="0"/>
              <a:t>Side Rail Height: 2 in.*</a:t>
            </a:r>
          </a:p>
          <a:p>
            <a:pPr lvl="1"/>
            <a:r>
              <a:rPr lang="en-US" sz="1400" dirty="0"/>
              <a:t>Angle:  1:4 </a:t>
            </a:r>
          </a:p>
          <a:p>
            <a:pPr lvl="1"/>
            <a:r>
              <a:rPr lang="en-US" sz="1400" dirty="0"/>
              <a:t>Capacity: 600 lbs.</a:t>
            </a:r>
          </a:p>
          <a:p>
            <a:pPr lvl="1"/>
            <a:r>
              <a:rPr lang="en-US" sz="1400" dirty="0"/>
              <a:t>2 foot-candles of illumination on</a:t>
            </a:r>
            <a:br>
              <a:rPr lang="en-US" sz="1400" dirty="0"/>
            </a:br>
            <a:r>
              <a:rPr lang="en-US" sz="1400" dirty="0"/>
              <a:t>threshold</a:t>
            </a:r>
          </a:p>
          <a:p>
            <a:r>
              <a:rPr lang="en-US" sz="1600" b="1" dirty="0"/>
              <a:t>Interior</a:t>
            </a:r>
          </a:p>
          <a:p>
            <a:pPr lvl="1"/>
            <a:r>
              <a:rPr lang="en-US" sz="1400" dirty="0"/>
              <a:t>Height: 56 in.*</a:t>
            </a:r>
          </a:p>
          <a:p>
            <a:pPr lvl="1"/>
            <a:r>
              <a:rPr lang="en-US" sz="1400" dirty="0"/>
              <a:t>Width: 30 in.* for wheelchair location</a:t>
            </a:r>
          </a:p>
          <a:p>
            <a:pPr lvl="1"/>
            <a:r>
              <a:rPr lang="en-US" sz="1400" dirty="0"/>
              <a:t>Slip-resistant flooring</a:t>
            </a:r>
          </a:p>
          <a:p>
            <a:pPr lvl="1"/>
            <a:r>
              <a:rPr lang="en-US" sz="1400" dirty="0"/>
              <a:t>Room to maneuver into position</a:t>
            </a:r>
          </a:p>
          <a:p>
            <a:r>
              <a:rPr lang="en-US" sz="1600" b="1" dirty="0"/>
              <a:t>Other</a:t>
            </a:r>
          </a:p>
          <a:p>
            <a:pPr lvl="1"/>
            <a:r>
              <a:rPr lang="en-US" sz="1400" dirty="0"/>
              <a:t>Gearshift Interlock</a:t>
            </a:r>
          </a:p>
          <a:p>
            <a:pPr lvl="1"/>
            <a:r>
              <a:rPr lang="en-US" sz="1400" dirty="0"/>
              <a:t>Wheelchair &amp; Occupant Restraints</a:t>
            </a:r>
          </a:p>
          <a:p>
            <a:pPr lvl="1"/>
            <a:r>
              <a:rPr lang="en-US" sz="1400" dirty="0"/>
              <a:t>Hand Controls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C55B9B-B61D-4116-B919-C5ECC2EA67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What Makes a Vehicle Wheelchair Accessible?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7EADB-ED48-4AEF-89AF-7D333DBF27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4419600" y="990601"/>
            <a:ext cx="7929988" cy="5947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E55944-E9EE-4CFD-A92B-BC159C320080}"/>
              </a:ext>
            </a:extLst>
          </p:cNvPr>
          <p:cNvSpPr txBox="1"/>
          <p:nvPr/>
        </p:nvSpPr>
        <p:spPr>
          <a:xfrm>
            <a:off x="9989348" y="6382781"/>
            <a:ext cx="1735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Myriad Pro"/>
                <a:ea typeface="MS PGothic" pitchFamily="34" charset="-128"/>
                <a:cs typeface="Arial" pitchFamily="34" charset="0"/>
              </a:rPr>
              <a:t>* ADA requirement</a:t>
            </a:r>
          </a:p>
        </p:txBody>
      </p:sp>
    </p:spTree>
    <p:extLst>
      <p:ext uri="{BB962C8B-B14F-4D97-AF65-F5344CB8AC3E}">
        <p14:creationId xmlns:p14="http://schemas.microsoft.com/office/powerpoint/2010/main" val="3247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B7EADB-ED48-4AEF-89AF-7D333DBF27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4419600" y="990601"/>
            <a:ext cx="7929988" cy="594749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354A3-968D-449F-A428-8A8C135E0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5227483"/>
          </a:xfrm>
        </p:spPr>
        <p:txBody>
          <a:bodyPr>
            <a:normAutofit/>
          </a:bodyPr>
          <a:lstStyle/>
          <a:p>
            <a:r>
              <a:rPr lang="en-US" sz="1600" b="1" dirty="0"/>
              <a:t>Door Opening</a:t>
            </a:r>
          </a:p>
          <a:p>
            <a:pPr lvl="1"/>
            <a:r>
              <a:rPr lang="en-US" sz="1400" dirty="0"/>
              <a:t>Width:  30 in.</a:t>
            </a:r>
          </a:p>
          <a:p>
            <a:pPr lvl="1"/>
            <a:r>
              <a:rPr lang="en-US" sz="1400" dirty="0"/>
              <a:t>Height: 56 in.*</a:t>
            </a:r>
          </a:p>
          <a:p>
            <a:r>
              <a:rPr lang="en-US" sz="1600" b="1" dirty="0"/>
              <a:t>Ramp</a:t>
            </a:r>
          </a:p>
          <a:p>
            <a:pPr lvl="1"/>
            <a:r>
              <a:rPr lang="en-US" sz="1400" dirty="0"/>
              <a:t>Width: 30”*</a:t>
            </a:r>
          </a:p>
          <a:p>
            <a:pPr lvl="1"/>
            <a:r>
              <a:rPr lang="en-US" sz="1400" dirty="0"/>
              <a:t>Side Rail Height: 2 in.*</a:t>
            </a:r>
          </a:p>
          <a:p>
            <a:pPr lvl="1"/>
            <a:r>
              <a:rPr lang="en-US" sz="1400" dirty="0"/>
              <a:t>Angle:  1:4 </a:t>
            </a:r>
          </a:p>
          <a:p>
            <a:pPr lvl="1"/>
            <a:r>
              <a:rPr lang="en-US" sz="1400" dirty="0"/>
              <a:t>Capacity: 600 lbs.</a:t>
            </a:r>
          </a:p>
          <a:p>
            <a:pPr lvl="1"/>
            <a:r>
              <a:rPr lang="en-US" sz="1400" dirty="0"/>
              <a:t>2 foot-candles of illumination on</a:t>
            </a:r>
            <a:br>
              <a:rPr lang="en-US" sz="1400" dirty="0"/>
            </a:br>
            <a:r>
              <a:rPr lang="en-US" sz="1400" dirty="0"/>
              <a:t>threshold</a:t>
            </a:r>
          </a:p>
          <a:p>
            <a:r>
              <a:rPr lang="en-US" sz="1600" b="1" dirty="0"/>
              <a:t>Interior</a:t>
            </a:r>
          </a:p>
          <a:p>
            <a:pPr lvl="1"/>
            <a:r>
              <a:rPr lang="en-US" sz="1400" dirty="0"/>
              <a:t>Height: 56 in.*</a:t>
            </a:r>
          </a:p>
          <a:p>
            <a:pPr lvl="1"/>
            <a:r>
              <a:rPr lang="en-US" sz="1400" dirty="0"/>
              <a:t>Width: 30 in.* for wheelchair location</a:t>
            </a:r>
          </a:p>
          <a:p>
            <a:pPr lvl="1"/>
            <a:r>
              <a:rPr lang="en-US" sz="1400" dirty="0"/>
              <a:t>Slip-resistant flooring</a:t>
            </a:r>
          </a:p>
          <a:p>
            <a:pPr lvl="1"/>
            <a:r>
              <a:rPr lang="en-US" sz="1400" dirty="0"/>
              <a:t>Room to maneuver into position</a:t>
            </a:r>
          </a:p>
          <a:p>
            <a:r>
              <a:rPr lang="en-US" sz="1600" b="1" dirty="0"/>
              <a:t>Other</a:t>
            </a:r>
          </a:p>
          <a:p>
            <a:pPr lvl="1"/>
            <a:r>
              <a:rPr lang="en-US" sz="1400" strike="sngStrike" dirty="0">
                <a:solidFill>
                  <a:srgbClr val="C00000"/>
                </a:solidFill>
              </a:rPr>
              <a:t>Gearshift Interlock</a:t>
            </a:r>
            <a:r>
              <a:rPr lang="en-US" sz="1400" dirty="0">
                <a:solidFill>
                  <a:srgbClr val="C00000"/>
                </a:solidFill>
              </a:rPr>
              <a:t>?</a:t>
            </a:r>
          </a:p>
          <a:p>
            <a:pPr lvl="1"/>
            <a:r>
              <a:rPr lang="en-US" sz="1400" dirty="0"/>
              <a:t>Wheelchair &amp; Occupant Restraints</a:t>
            </a:r>
          </a:p>
          <a:p>
            <a:pPr lvl="1"/>
            <a:r>
              <a:rPr lang="en-US" sz="1400" strike="sngStrike" dirty="0">
                <a:solidFill>
                  <a:srgbClr val="C00000"/>
                </a:solidFill>
              </a:rPr>
              <a:t>Hand Controls</a:t>
            </a:r>
            <a:r>
              <a:rPr lang="en-US" sz="1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C55B9B-B61D-4116-B919-C5ECC2EA6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1"/>
            <a:ext cx="10896600" cy="762000"/>
          </a:xfrm>
        </p:spPr>
        <p:txBody>
          <a:bodyPr/>
          <a:lstStyle/>
          <a:p>
            <a:r>
              <a:rPr lang="en-US" sz="3600" b="1" dirty="0"/>
              <a:t>What Makes a</a:t>
            </a:r>
            <a:r>
              <a:rPr lang="en-US" sz="3600" b="1" dirty="0">
                <a:solidFill>
                  <a:srgbClr val="C00000"/>
                </a:solidFill>
              </a:rPr>
              <a:t>n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A</a:t>
            </a:r>
            <a:r>
              <a:rPr lang="en-US" sz="3600" b="1" dirty="0" err="1"/>
              <a:t>V</a:t>
            </a:r>
            <a:r>
              <a:rPr lang="en-US" sz="3600" b="1" strike="sngStrike" dirty="0" err="1">
                <a:solidFill>
                  <a:srgbClr val="C00000"/>
                </a:solidFill>
              </a:rPr>
              <a:t>ehicle</a:t>
            </a:r>
            <a:r>
              <a:rPr lang="en-US" sz="3600" b="1" dirty="0"/>
              <a:t> Wheelchair Accessible?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55944-E9EE-4CFD-A92B-BC159C320080}"/>
              </a:ext>
            </a:extLst>
          </p:cNvPr>
          <p:cNvSpPr txBox="1"/>
          <p:nvPr/>
        </p:nvSpPr>
        <p:spPr>
          <a:xfrm>
            <a:off x="9989348" y="6382781"/>
            <a:ext cx="1735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Myriad Pro"/>
                <a:ea typeface="MS PGothic" pitchFamily="34" charset="-128"/>
                <a:cs typeface="Arial" pitchFamily="34" charset="0"/>
              </a:rPr>
              <a:t>* ADA requirement</a:t>
            </a:r>
          </a:p>
        </p:txBody>
      </p:sp>
    </p:spTree>
    <p:extLst>
      <p:ext uri="{BB962C8B-B14F-4D97-AF65-F5344CB8AC3E}">
        <p14:creationId xmlns:p14="http://schemas.microsoft.com/office/powerpoint/2010/main" val="8649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C78531F-F5A8-4F7E-9982-990F367AB042}"/>
              </a:ext>
            </a:extLst>
          </p:cNvPr>
          <p:cNvGrpSpPr/>
          <p:nvPr/>
        </p:nvGrpSpPr>
        <p:grpSpPr>
          <a:xfrm>
            <a:off x="2054000" y="1849894"/>
            <a:ext cx="4151649" cy="4801279"/>
            <a:chOff x="1215799" y="1436235"/>
            <a:chExt cx="4151649" cy="480127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B1B7E0D-CBCF-489B-B703-914471CE0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799" y="1436235"/>
              <a:ext cx="1985392" cy="2264908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49F4216D-D1DD-46C2-A226-E3ABD0B08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82056" y="1436235"/>
              <a:ext cx="1985392" cy="2264908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09364BE9-CC55-4217-B6B9-6AC85228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5799" y="3972606"/>
              <a:ext cx="1985392" cy="2264908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DEC2AA43-48C7-4DC7-9F5C-12FA22A65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82056" y="3972606"/>
              <a:ext cx="1985392" cy="2264908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1C68A-A2A1-4FD7-B458-EFB23499C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5895801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Vehicle Make &amp; Model</a:t>
            </a:r>
          </a:p>
          <a:p>
            <a:r>
              <a:rPr lang="en-US" sz="2000" dirty="0"/>
              <a:t>Interior Height</a:t>
            </a:r>
          </a:p>
          <a:p>
            <a:pPr lvl="1"/>
            <a:r>
              <a:rPr lang="en-US" sz="1600" dirty="0"/>
              <a:t>Different lifts/drops based on customer need.</a:t>
            </a:r>
          </a:p>
          <a:p>
            <a:r>
              <a:rPr lang="en-US" sz="2000" dirty="0"/>
              <a:t>Wheelchair Location</a:t>
            </a:r>
          </a:p>
          <a:p>
            <a:pPr lvl="1"/>
            <a:r>
              <a:rPr lang="en-US" sz="1600" dirty="0"/>
              <a:t>Driver, Passenger, 2</a:t>
            </a:r>
            <a:r>
              <a:rPr lang="en-US" sz="1600" baseline="30000" dirty="0"/>
              <a:t>nd</a:t>
            </a:r>
            <a:r>
              <a:rPr lang="en-US" sz="1600" dirty="0"/>
              <a:t> Row, or 3</a:t>
            </a:r>
            <a:r>
              <a:rPr lang="en-US" sz="1600" baseline="30000" dirty="0"/>
              <a:t>rd</a:t>
            </a:r>
            <a:r>
              <a:rPr lang="en-US" sz="1600" dirty="0"/>
              <a:t> Row?</a:t>
            </a:r>
          </a:p>
          <a:p>
            <a:r>
              <a:rPr lang="en-US" sz="2000" dirty="0"/>
              <a:t>Entry</a:t>
            </a:r>
          </a:p>
          <a:p>
            <a:pPr lvl="1"/>
            <a:r>
              <a:rPr lang="en-US" sz="1600" dirty="0"/>
              <a:t>Side or Rear?</a:t>
            </a:r>
          </a:p>
          <a:p>
            <a:r>
              <a:rPr lang="en-US" sz="2000" dirty="0"/>
              <a:t>Ramp</a:t>
            </a:r>
          </a:p>
          <a:p>
            <a:pPr lvl="1"/>
            <a:r>
              <a:rPr lang="en-US" sz="1600" dirty="0"/>
              <a:t>In-Floor or Folding?</a:t>
            </a:r>
          </a:p>
          <a:p>
            <a:pPr lvl="1"/>
            <a:r>
              <a:rPr lang="en-US" sz="1600" dirty="0"/>
              <a:t>Power or Manual?</a:t>
            </a:r>
          </a:p>
          <a:p>
            <a:r>
              <a:rPr lang="en-US" sz="2000" dirty="0"/>
              <a:t>Type of Wheelchair</a:t>
            </a:r>
          </a:p>
          <a:p>
            <a:pPr lvl="1"/>
            <a:r>
              <a:rPr lang="en-US" sz="1600" dirty="0"/>
              <a:t>Manual, Power, Transfer, or Mobility Seating (</a:t>
            </a:r>
            <a:r>
              <a:rPr lang="en-US" sz="1600" dirty="0" err="1"/>
              <a:t>Turny</a:t>
            </a:r>
            <a:r>
              <a:rPr lang="en-US" sz="1600" dirty="0"/>
              <a:t> Evo)?</a:t>
            </a:r>
          </a:p>
          <a:p>
            <a:r>
              <a:rPr lang="en-US" sz="2000" dirty="0"/>
              <a:t>Wheelchair Securement</a:t>
            </a:r>
          </a:p>
          <a:p>
            <a:r>
              <a:rPr lang="en-US" sz="2000" dirty="0"/>
              <a:t>Etc.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4F5E52-03DB-4C49-A8F2-CDB7D8D29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009042"/>
            <a:ext cx="112776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</a:t>
            </a:r>
            <a:r>
              <a:rPr lang="en-US" b="1" u="sng" dirty="0"/>
              <a:t>LOT</a:t>
            </a:r>
            <a:r>
              <a:rPr lang="en-US" b="1" dirty="0"/>
              <a:t> of Personalization Exists Beyond the Basics...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54227-4E1F-42D0-B5DD-4C54DCD0DBE5}"/>
              </a:ext>
            </a:extLst>
          </p:cNvPr>
          <p:cNvSpPr txBox="1"/>
          <p:nvPr/>
        </p:nvSpPr>
        <p:spPr>
          <a:xfrm>
            <a:off x="6985855" y="2187714"/>
            <a:ext cx="353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477k Total U.S Minivan Registrations*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C5D671-6333-4AD6-92D0-C7F3033B42F6}"/>
              </a:ext>
            </a:extLst>
          </p:cNvPr>
          <p:cNvSpPr txBox="1"/>
          <p:nvPr/>
        </p:nvSpPr>
        <p:spPr>
          <a:xfrm>
            <a:off x="7467600" y="5692914"/>
            <a:ext cx="279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~15k Wheelchair</a:t>
            </a:r>
          </a:p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Accessible Vehicles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EA423-F1F3-4381-A4DF-9BA02CA9879F}"/>
              </a:ext>
            </a:extLst>
          </p:cNvPr>
          <p:cNvSpPr txBox="1"/>
          <p:nvPr/>
        </p:nvSpPr>
        <p:spPr>
          <a:xfrm>
            <a:off x="6477374" y="1993966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100%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10875D-8A8F-4393-B6F8-DE6B9B5924EF}"/>
              </a:ext>
            </a:extLst>
          </p:cNvPr>
          <p:cNvSpPr txBox="1"/>
          <p:nvPr/>
        </p:nvSpPr>
        <p:spPr>
          <a:xfrm>
            <a:off x="6506229" y="5763781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0.5%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ED940C-A4D3-4459-80A3-D6DB66B09F91}"/>
              </a:ext>
            </a:extLst>
          </p:cNvPr>
          <p:cNvCxnSpPr>
            <a:cxnSpLocks/>
          </p:cNvCxnSpPr>
          <p:nvPr/>
        </p:nvCxnSpPr>
        <p:spPr>
          <a:xfrm>
            <a:off x="6707528" y="2270965"/>
            <a:ext cx="0" cy="3389607"/>
          </a:xfrm>
          <a:prstGeom prst="straightConnector1">
            <a:avLst/>
          </a:prstGeom>
          <a:ln w="762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B26C405-6377-48EE-973E-B4E3FBC6B072}"/>
              </a:ext>
            </a:extLst>
          </p:cNvPr>
          <p:cNvSpPr txBox="1"/>
          <p:nvPr/>
        </p:nvSpPr>
        <p:spPr>
          <a:xfrm>
            <a:off x="8099379" y="1748135"/>
            <a:ext cx="143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Minivans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2C9B60-2F6A-4C2E-88DB-B8AD5F525A0A}"/>
              </a:ext>
            </a:extLst>
          </p:cNvPr>
          <p:cNvSpPr txBox="1"/>
          <p:nvPr/>
        </p:nvSpPr>
        <p:spPr>
          <a:xfrm>
            <a:off x="8198593" y="6414154"/>
            <a:ext cx="22349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*Source: IHS 2018CY Registrations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E9E7C9-C304-431A-B820-8BBCE49F30BD}"/>
              </a:ext>
            </a:extLst>
          </p:cNvPr>
          <p:cNvGrpSpPr/>
          <p:nvPr/>
        </p:nvGrpSpPr>
        <p:grpSpPr>
          <a:xfrm>
            <a:off x="7130662" y="2987407"/>
            <a:ext cx="3251589" cy="2651393"/>
            <a:chOff x="7130662" y="2812865"/>
            <a:chExt cx="3251589" cy="2651393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406D422-E374-4544-9449-EBD0093331D1}"/>
                </a:ext>
              </a:extLst>
            </p:cNvPr>
            <p:cNvSpPr/>
            <p:nvPr/>
          </p:nvSpPr>
          <p:spPr>
            <a:xfrm flipV="1">
              <a:off x="7139672" y="3359607"/>
              <a:ext cx="3242564" cy="1728182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DF41F4E-FCE5-4BF6-9981-3722C3DEA9B1}"/>
                </a:ext>
              </a:extLst>
            </p:cNvPr>
            <p:cNvSpPr/>
            <p:nvPr/>
          </p:nvSpPr>
          <p:spPr>
            <a:xfrm>
              <a:off x="7130662" y="3127973"/>
              <a:ext cx="3251589" cy="4734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35E55F-68BF-4B21-862C-CBA6301A85A1}"/>
                </a:ext>
              </a:extLst>
            </p:cNvPr>
            <p:cNvSpPr/>
            <p:nvPr/>
          </p:nvSpPr>
          <p:spPr>
            <a:xfrm>
              <a:off x="8629692" y="4852646"/>
              <a:ext cx="243147" cy="567803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A46B723-5DC2-4F0E-A109-AE312DACA011}"/>
                </a:ext>
              </a:extLst>
            </p:cNvPr>
            <p:cNvSpPr/>
            <p:nvPr/>
          </p:nvSpPr>
          <p:spPr>
            <a:xfrm>
              <a:off x="8629692" y="5375115"/>
              <a:ext cx="243147" cy="89143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20AA9D3-DCD9-427F-A20B-783F39AB8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1020000">
              <a:off x="9621134" y="3171983"/>
              <a:ext cx="747431" cy="28829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DFD24B7-548F-45E3-BC73-A03026BAE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2280000">
              <a:off x="9218262" y="3070255"/>
              <a:ext cx="747431" cy="28829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725A64B-56F3-4497-AF57-F24B225E9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0000" flipH="1">
              <a:off x="7141001" y="3159383"/>
              <a:ext cx="747431" cy="28829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9E22FE9-A3F2-4E57-96EF-1E563DB6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 flipH="1">
              <a:off x="8476448" y="3285284"/>
              <a:ext cx="747431" cy="28829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B447C01-A888-4DF3-9417-A789AD4E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 flipH="1">
              <a:off x="8770889" y="3007151"/>
              <a:ext cx="747431" cy="28829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E68B40D-E7B5-40CF-8741-AD264E01A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0000" flipH="1">
              <a:off x="7995288" y="3105527"/>
              <a:ext cx="747431" cy="2882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BB4BAE4-F5C2-4FC3-B863-2E30F418A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0000" flipH="1">
              <a:off x="7601928" y="2917868"/>
              <a:ext cx="747431" cy="28829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C8DBF1F-15DA-47C5-88D3-CD046F1F3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 flipH="1">
              <a:off x="8320175" y="2812865"/>
              <a:ext cx="747431" cy="288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A2B12F-1141-4AB5-BBC8-6481D5F7A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7"/>
          <a:stretch/>
        </p:blipFill>
        <p:spPr>
          <a:xfrm>
            <a:off x="0" y="1676400"/>
            <a:ext cx="12268200" cy="518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CA73-EC6D-480A-958F-9C8119431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FMVSS 110 Tire Selection and Rims</a:t>
            </a:r>
          </a:p>
          <a:p>
            <a:r>
              <a:rPr lang="en-US" dirty="0"/>
              <a:t>FMVSS 126 Stability Control</a:t>
            </a:r>
          </a:p>
          <a:p>
            <a:r>
              <a:rPr lang="en-US" dirty="0"/>
              <a:t>FMVSS 134 Passenger Car Brake Systems</a:t>
            </a:r>
          </a:p>
          <a:p>
            <a:r>
              <a:rPr lang="en-US" dirty="0"/>
              <a:t>FMVSS 207 Seating Systems</a:t>
            </a:r>
          </a:p>
          <a:p>
            <a:r>
              <a:rPr lang="en-US" dirty="0"/>
              <a:t>FMVSS 208 Occupant Crash Protection</a:t>
            </a:r>
          </a:p>
          <a:p>
            <a:r>
              <a:rPr lang="en-US" dirty="0"/>
              <a:t>FMVSS 201 Seatbelt Assembly Anchorages</a:t>
            </a:r>
          </a:p>
          <a:p>
            <a:r>
              <a:rPr lang="en-US" dirty="0"/>
              <a:t>FMVSS 214 Side Impact Protection</a:t>
            </a:r>
          </a:p>
          <a:p>
            <a:r>
              <a:rPr lang="en-US" dirty="0"/>
              <a:t>FMVSS 225 Child Restraint Anchorages</a:t>
            </a:r>
          </a:p>
          <a:p>
            <a:r>
              <a:rPr lang="en-US" dirty="0"/>
              <a:t>FMVSS 301 Fuel System Integrity</a:t>
            </a:r>
          </a:p>
          <a:p>
            <a:r>
              <a:rPr lang="en-US" dirty="0"/>
              <a:t>CARB Emissions</a:t>
            </a:r>
          </a:p>
          <a:p>
            <a:r>
              <a:rPr lang="en-US" dirty="0"/>
              <a:t>NHTSA 567 Certification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D6C96-8E05-444B-B291-10B5101AF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990600"/>
            <a:ext cx="11049000" cy="762000"/>
          </a:xfrm>
        </p:spPr>
        <p:txBody>
          <a:bodyPr/>
          <a:lstStyle/>
          <a:p>
            <a:r>
              <a:rPr lang="en-US" sz="3200" b="1" dirty="0"/>
              <a:t>Major Vehicle Systems are Reengineered and Recertified</a:t>
            </a:r>
          </a:p>
        </p:txBody>
      </p:sp>
    </p:spTree>
    <p:extLst>
      <p:ext uri="{BB962C8B-B14F-4D97-AF65-F5344CB8AC3E}">
        <p14:creationId xmlns:p14="http://schemas.microsoft.com/office/powerpoint/2010/main" val="19907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34592-49C1-48F0-BDED-BA4B74D2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18" y="3849450"/>
            <a:ext cx="2220006" cy="1172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74686-1F2F-4CF9-A67A-66642ACE3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40" y="3944589"/>
            <a:ext cx="2126533" cy="1486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64B140-6131-4F6D-BFF8-507EBA11D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" t="11025" r="1874" b="13613"/>
          <a:stretch/>
        </p:blipFill>
        <p:spPr>
          <a:xfrm>
            <a:off x="4945613" y="4844954"/>
            <a:ext cx="1985934" cy="11721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C3289B-AEEA-44F1-B38E-5A312B022AF7}"/>
              </a:ext>
            </a:extLst>
          </p:cNvPr>
          <p:cNvSpPr txBox="1"/>
          <p:nvPr/>
        </p:nvSpPr>
        <p:spPr>
          <a:xfrm>
            <a:off x="1546617" y="2187366"/>
            <a:ext cx="2904938" cy="15798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4290" rIns="34290" rtlCol="0">
            <a:noAutofit/>
          </a:bodyPr>
          <a:lstStyle/>
          <a:p>
            <a:pPr algn="ctr"/>
            <a:r>
              <a:rPr lang="en-US" sz="1500" b="1" dirty="0"/>
              <a:t>Personal Use / Ownership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Wheelchair users and caregivers.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Minivans dominate due to their functionality.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03A91-2636-4C7A-A93D-77FBD8462043}"/>
              </a:ext>
            </a:extLst>
          </p:cNvPr>
          <p:cNvSpPr txBox="1"/>
          <p:nvPr/>
        </p:nvSpPr>
        <p:spPr>
          <a:xfrm>
            <a:off x="4641970" y="2187366"/>
            <a:ext cx="2904938" cy="15798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4290" rIns="34290" rtlCol="0">
            <a:noAutofit/>
          </a:bodyPr>
          <a:lstStyle/>
          <a:p>
            <a:pPr algn="ctr"/>
            <a:r>
              <a:rPr lang="en-US" sz="1500" b="1" dirty="0"/>
              <a:t>Commercial / Private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Retirement communities, university campuses, airport shuttles, private transit, etc.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Minivans, full-size vans, cutaways/buses, coaches, etc.</a:t>
            </a:r>
          </a:p>
          <a:p>
            <a:endParaRPr lang="en-US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6277EF-A06A-4E71-A304-D9B69D497BB6}"/>
              </a:ext>
            </a:extLst>
          </p:cNvPr>
          <p:cNvSpPr txBox="1"/>
          <p:nvPr/>
        </p:nvSpPr>
        <p:spPr>
          <a:xfrm>
            <a:off x="7730439" y="2187366"/>
            <a:ext cx="2904938" cy="15798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4290" rIns="34290" rtlCol="0">
            <a:noAutofit/>
          </a:bodyPr>
          <a:lstStyle/>
          <a:p>
            <a:pPr algn="ctr"/>
            <a:r>
              <a:rPr lang="en-US" sz="1500" b="1" dirty="0"/>
              <a:t>Government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Public Transit authorities, VA hospitals, Entities using public funding, etc.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Minivans, full-size vans, cutaways/buses, etc.</a:t>
            </a:r>
          </a:p>
          <a:p>
            <a:pPr marL="88106" indent="-88106"/>
            <a:endParaRPr lang="en-US" sz="15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91DEFD-FCC0-4FE3-8BDA-17860E37504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7704" y="3692309"/>
            <a:ext cx="1486445" cy="1486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9BE1A0-1B7E-42D1-B0B7-AB836E7D49A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1153" y="3789238"/>
            <a:ext cx="2642942" cy="1486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D761C6-95A8-467B-AA57-77473F4AFA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48" y="4691032"/>
            <a:ext cx="2220006" cy="1480004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FF98025F-962B-43A8-BD6E-DD4B4393F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39" y="926005"/>
            <a:ext cx="116586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Different Segments, Different Customers, Different Needs…</a:t>
            </a:r>
            <a:br>
              <a:rPr lang="en-US" sz="3200" b="1" dirty="0"/>
            </a:br>
            <a:r>
              <a:rPr lang="en-US" sz="3200" b="1" dirty="0"/>
              <a:t>Different Paths to Autonomous Vehicles</a:t>
            </a:r>
          </a:p>
        </p:txBody>
      </p:sp>
    </p:spTree>
    <p:extLst>
      <p:ext uri="{BB962C8B-B14F-4D97-AF65-F5344CB8AC3E}">
        <p14:creationId xmlns:p14="http://schemas.microsoft.com/office/powerpoint/2010/main" val="42186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34592-49C1-48F0-BDED-BA4B74D2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18" y="3849450"/>
            <a:ext cx="2220006" cy="1172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74686-1F2F-4CF9-A67A-66642ACE3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40" y="3944589"/>
            <a:ext cx="2126533" cy="1486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64B140-6131-4F6D-BFF8-507EBA11D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" t="11025" r="1874" b="13613"/>
          <a:stretch/>
        </p:blipFill>
        <p:spPr>
          <a:xfrm>
            <a:off x="4945613" y="4844954"/>
            <a:ext cx="1985934" cy="11721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C3289B-AEEA-44F1-B38E-5A312B022AF7}"/>
              </a:ext>
            </a:extLst>
          </p:cNvPr>
          <p:cNvSpPr txBox="1"/>
          <p:nvPr/>
        </p:nvSpPr>
        <p:spPr>
          <a:xfrm>
            <a:off x="1546617" y="2187367"/>
            <a:ext cx="2904938" cy="3061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4290" rIns="34290" rtlCol="0">
            <a:noAutofit/>
          </a:bodyPr>
          <a:lstStyle/>
          <a:p>
            <a:pPr algn="ctr"/>
            <a:r>
              <a:rPr lang="en-US" sz="1500" b="1" dirty="0"/>
              <a:t>Personal Use / Ownership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03A91-2636-4C7A-A93D-77FBD8462043}"/>
              </a:ext>
            </a:extLst>
          </p:cNvPr>
          <p:cNvSpPr txBox="1"/>
          <p:nvPr/>
        </p:nvSpPr>
        <p:spPr>
          <a:xfrm>
            <a:off x="4641970" y="2187367"/>
            <a:ext cx="2904938" cy="3061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4290" rIns="34290" rtlCol="0">
            <a:noAutofit/>
          </a:bodyPr>
          <a:lstStyle/>
          <a:p>
            <a:pPr algn="ctr"/>
            <a:r>
              <a:rPr lang="en-US" sz="1500" b="1" dirty="0"/>
              <a:t>Commercial / Private</a:t>
            </a:r>
          </a:p>
          <a:p>
            <a:endParaRPr lang="en-US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6277EF-A06A-4E71-A304-D9B69D497BB6}"/>
              </a:ext>
            </a:extLst>
          </p:cNvPr>
          <p:cNvSpPr txBox="1"/>
          <p:nvPr/>
        </p:nvSpPr>
        <p:spPr>
          <a:xfrm>
            <a:off x="7730439" y="2187367"/>
            <a:ext cx="2904938" cy="3061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4290" rIns="34290" rtlCol="0">
            <a:noAutofit/>
          </a:bodyPr>
          <a:lstStyle/>
          <a:p>
            <a:pPr algn="ctr"/>
            <a:r>
              <a:rPr lang="en-US" sz="1500" b="1" dirty="0"/>
              <a:t>Government</a:t>
            </a:r>
          </a:p>
          <a:p>
            <a:pPr marL="88106" indent="-88106"/>
            <a:endParaRPr lang="en-US" sz="15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91DEFD-FCC0-4FE3-8BDA-17860E37504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7704" y="3692309"/>
            <a:ext cx="1486445" cy="1486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9BE1A0-1B7E-42D1-B0B7-AB836E7D49A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1153" y="3789238"/>
            <a:ext cx="2642942" cy="1486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D761C6-95A8-467B-AA57-77473F4AFA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48" y="4691032"/>
            <a:ext cx="2220006" cy="14800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25AC400-55DB-4078-B284-907C7BE4210D}"/>
              </a:ext>
            </a:extLst>
          </p:cNvPr>
          <p:cNvSpPr/>
          <p:nvPr/>
        </p:nvSpPr>
        <p:spPr>
          <a:xfrm>
            <a:off x="8209257" y="3170196"/>
            <a:ext cx="2555422" cy="108585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Ride Sharing?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DA1931-A7B6-4B36-8F1E-EC154BD5DF1D}"/>
              </a:ext>
            </a:extLst>
          </p:cNvPr>
          <p:cNvSpPr/>
          <p:nvPr/>
        </p:nvSpPr>
        <p:spPr>
          <a:xfrm>
            <a:off x="5429329" y="2763599"/>
            <a:ext cx="2555422" cy="108585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Car Sharing?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85A6C7-F28B-498D-88E7-B4BBADBE8197}"/>
              </a:ext>
            </a:extLst>
          </p:cNvPr>
          <p:cNvSpPr/>
          <p:nvPr/>
        </p:nvSpPr>
        <p:spPr>
          <a:xfrm>
            <a:off x="1652243" y="2748560"/>
            <a:ext cx="2904938" cy="1037508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Shared Ownership?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DA0425-5E96-41C7-9F1E-76C9137F48D8}"/>
              </a:ext>
            </a:extLst>
          </p:cNvPr>
          <p:cNvSpPr/>
          <p:nvPr/>
        </p:nvSpPr>
        <p:spPr>
          <a:xfrm>
            <a:off x="1975330" y="4635828"/>
            <a:ext cx="2904938" cy="917966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Personal Ownership?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019C75-8A50-4CB6-B42A-098B5695A739}"/>
              </a:ext>
            </a:extLst>
          </p:cNvPr>
          <p:cNvSpPr/>
          <p:nvPr/>
        </p:nvSpPr>
        <p:spPr>
          <a:xfrm>
            <a:off x="5652553" y="4635828"/>
            <a:ext cx="2555422" cy="108585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Transit?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427F15-23CC-4AAB-B339-E073A179BC2C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3347737" y="3802704"/>
            <a:ext cx="80062" cy="833124"/>
          </a:xfrm>
          <a:prstGeom prst="straightConnector1">
            <a:avLst/>
          </a:prstGeom>
          <a:ln w="76200">
            <a:solidFill>
              <a:srgbClr val="2F5597">
                <a:alpha val="74902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A2EA7B-247D-44F2-B4B4-D6AD820364D8}"/>
              </a:ext>
            </a:extLst>
          </p:cNvPr>
          <p:cNvCxnSpPr>
            <a:cxnSpLocks/>
            <a:stCxn id="21" idx="0"/>
            <a:endCxn id="17" idx="2"/>
          </p:cNvCxnSpPr>
          <p:nvPr/>
        </p:nvCxnSpPr>
        <p:spPr>
          <a:xfrm flipV="1">
            <a:off x="3427799" y="3306524"/>
            <a:ext cx="2001530" cy="1329304"/>
          </a:xfrm>
          <a:prstGeom prst="straightConnector1">
            <a:avLst/>
          </a:prstGeom>
          <a:ln w="76200">
            <a:solidFill>
              <a:srgbClr val="2F5597">
                <a:alpha val="74902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13F906-7BB3-47A5-9972-85A95EA09862}"/>
              </a:ext>
            </a:extLst>
          </p:cNvPr>
          <p:cNvCxnSpPr>
            <a:cxnSpLocks/>
            <a:stCxn id="21" idx="7"/>
            <a:endCxn id="2" idx="2"/>
          </p:cNvCxnSpPr>
          <p:nvPr/>
        </p:nvCxnSpPr>
        <p:spPr>
          <a:xfrm flipV="1">
            <a:off x="4454851" y="3713121"/>
            <a:ext cx="3754407" cy="1057140"/>
          </a:xfrm>
          <a:prstGeom prst="straightConnector1">
            <a:avLst/>
          </a:prstGeom>
          <a:ln w="76200">
            <a:solidFill>
              <a:srgbClr val="2F5597">
                <a:alpha val="74902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384992-BF25-4D89-9D66-8347C4590154}"/>
              </a:ext>
            </a:extLst>
          </p:cNvPr>
          <p:cNvCxnSpPr>
            <a:cxnSpLocks/>
            <a:stCxn id="22" idx="7"/>
            <a:endCxn id="2" idx="3"/>
          </p:cNvCxnSpPr>
          <p:nvPr/>
        </p:nvCxnSpPr>
        <p:spPr>
          <a:xfrm flipV="1">
            <a:off x="7833742" y="4097027"/>
            <a:ext cx="749748" cy="697820"/>
          </a:xfrm>
          <a:prstGeom prst="straightConnector1">
            <a:avLst/>
          </a:prstGeom>
          <a:ln w="76200">
            <a:solidFill>
              <a:srgbClr val="2F5597">
                <a:alpha val="74902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DEAA936-F111-436B-B836-35220FF03B52}"/>
              </a:ext>
            </a:extLst>
          </p:cNvPr>
          <p:cNvSpPr/>
          <p:nvPr/>
        </p:nvSpPr>
        <p:spPr>
          <a:xfrm>
            <a:off x="4661907" y="4976439"/>
            <a:ext cx="1729136" cy="1194597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Fixed Route?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4A15D6-2D74-4C63-AA83-6415AC5CF45F}"/>
              </a:ext>
            </a:extLst>
          </p:cNvPr>
          <p:cNvCxnSpPr>
            <a:cxnSpLocks/>
          </p:cNvCxnSpPr>
          <p:nvPr/>
        </p:nvCxnSpPr>
        <p:spPr>
          <a:xfrm flipH="1">
            <a:off x="7642775" y="4033070"/>
            <a:ext cx="767484" cy="681282"/>
          </a:xfrm>
          <a:prstGeom prst="straightConnector1">
            <a:avLst/>
          </a:prstGeom>
          <a:ln w="76200">
            <a:solidFill>
              <a:srgbClr val="2F5597">
                <a:alpha val="74902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3">
            <a:extLst>
              <a:ext uri="{FF2B5EF4-FFF2-40B4-BE49-F238E27FC236}">
                <a16:creationId xmlns:a16="http://schemas.microsoft.com/office/drawing/2014/main" id="{7123BE04-A94E-48C9-AD0E-19C4D0161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358" y="928612"/>
            <a:ext cx="11660161" cy="103750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Different Segments, Different Customers, Different Needs…</a:t>
            </a:r>
            <a:br>
              <a:rPr lang="en-US" sz="3200" b="1" dirty="0"/>
            </a:br>
            <a:r>
              <a:rPr lang="en-US" sz="3200" b="1" dirty="0"/>
              <a:t>Different Paths to Autonomous Vehicles</a:t>
            </a:r>
          </a:p>
        </p:txBody>
      </p:sp>
    </p:spTree>
    <p:extLst>
      <p:ext uri="{BB962C8B-B14F-4D97-AF65-F5344CB8AC3E}">
        <p14:creationId xmlns:p14="http://schemas.microsoft.com/office/powerpoint/2010/main" val="37169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1" grpId="0" animBg="1"/>
      <p:bldP spid="2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4A7510-3218-46BD-AA11-C91EECE957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46"/>
          <a:stretch/>
        </p:blipFill>
        <p:spPr>
          <a:xfrm>
            <a:off x="0" y="902210"/>
            <a:ext cx="12192000" cy="59557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08040-7E36-40E9-B6C7-1016A2418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590"/>
            <a:ext cx="10591800" cy="516941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AV / EV architectures and/or new design paradigms need to consider a wheelchair user’s unique and varied AV necessities.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We’re a long way from a One-Size-Fits-All Solution.</a:t>
            </a:r>
          </a:p>
          <a:p>
            <a:pPr>
              <a:spcAft>
                <a:spcPts val="600"/>
              </a:spcAft>
            </a:pPr>
            <a:r>
              <a:rPr lang="en-US" dirty="0"/>
              <a:t>Continued OEM cooperation with conversion/upfit industry will ensure wheelchair users are provided options/variety while still allowing for individual customization.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Consult with WAV experts – accessibility may not currently be top of mind.  </a:t>
            </a:r>
          </a:p>
          <a:p>
            <a:pPr>
              <a:spcAft>
                <a:spcPts val="600"/>
              </a:spcAft>
            </a:pPr>
            <a:r>
              <a:rPr lang="en-US" dirty="0"/>
              <a:t>Wheelchair Users Just Want to Be Transported Like Anyone Else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Provide choice/variety, options for personalization/customization – </a:t>
            </a:r>
            <a:br>
              <a:rPr lang="en-US" dirty="0"/>
            </a:br>
            <a:r>
              <a:rPr lang="en-US" dirty="0"/>
              <a:t>not a homogenous demographic.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76542-4857-4573-A281-2C658C152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902210"/>
            <a:ext cx="11506200" cy="762000"/>
          </a:xfrm>
        </p:spPr>
        <p:txBody>
          <a:bodyPr/>
          <a:lstStyle/>
          <a:p>
            <a:pPr algn="ctr"/>
            <a:r>
              <a:rPr lang="en-US" sz="3600" b="1" dirty="0"/>
              <a:t>AVs can be an Accessibility Game Changer </a:t>
            </a:r>
          </a:p>
        </p:txBody>
      </p:sp>
    </p:spTree>
    <p:extLst>
      <p:ext uri="{BB962C8B-B14F-4D97-AF65-F5344CB8AC3E}">
        <p14:creationId xmlns:p14="http://schemas.microsoft.com/office/powerpoint/2010/main" val="22324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485FA-A6FD-46F0-99F9-35750ECA0136}"/>
              </a:ext>
            </a:extLst>
          </p:cNvPr>
          <p:cNvSpPr txBox="1"/>
          <p:nvPr/>
        </p:nvSpPr>
        <p:spPr>
          <a:xfrm>
            <a:off x="5445299" y="4592325"/>
            <a:ext cx="5946579" cy="151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Ovidius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Turcanu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Myriad Pro" panose="020B0703030403020204" pitchFamily="34" charset="0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R&amp;D Manager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Q’STRAINT</a:t>
            </a:r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C8CF8-2E7C-4586-946F-BE404CE26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66445"/>
            <a:ext cx="3788230" cy="2651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06FC1C-690C-4C68-B9DB-80EF85EF0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13076"/>
            <a:ext cx="1896055" cy="20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2998" y="2141525"/>
            <a:ext cx="1143000" cy="82661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 bwMode="auto">
          <a:xfrm>
            <a:off x="6438900" y="1865531"/>
            <a:ext cx="228600" cy="335398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505201"/>
            <a:ext cx="1007696" cy="963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124" y="3521152"/>
            <a:ext cx="1822715" cy="1469667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 bwMode="auto">
          <a:xfrm rot="2405236">
            <a:off x="9109000" y="2863598"/>
            <a:ext cx="609600" cy="304800"/>
          </a:xfrm>
          <a:prstGeom prst="left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 rot="7959743">
            <a:off x="7133021" y="3002771"/>
            <a:ext cx="609600" cy="304800"/>
          </a:xfrm>
          <a:prstGeom prst="left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 rot="18807856">
            <a:off x="8869504" y="4571847"/>
            <a:ext cx="609600" cy="304800"/>
          </a:xfrm>
          <a:prstGeom prst="left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61C64-32A8-413B-A953-1E3B736B0E04}"/>
              </a:ext>
            </a:extLst>
          </p:cNvPr>
          <p:cNvSpPr txBox="1"/>
          <p:nvPr/>
        </p:nvSpPr>
        <p:spPr>
          <a:xfrm>
            <a:off x="914400" y="5476167"/>
            <a:ext cx="1036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During the ride process there are a lot of communications / interactions from the moment of inquiry until the ride is complete. Based on various external factors, the autonomous vehicle will make decisions in order to ensure a safe and secure transportation method.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07C5846-C8E7-4995-A31D-64DE2C8EE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33072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Ride inquiring</a:t>
            </a:r>
          </a:p>
          <a:p>
            <a:r>
              <a:rPr lang="en-US" dirty="0"/>
              <a:t>Ride confirmation (free securing station)</a:t>
            </a:r>
          </a:p>
          <a:p>
            <a:r>
              <a:rPr lang="en-US" dirty="0"/>
              <a:t>Pickup location</a:t>
            </a:r>
          </a:p>
          <a:p>
            <a:r>
              <a:rPr lang="en-US" dirty="0"/>
              <a:t>Boarding </a:t>
            </a:r>
          </a:p>
          <a:p>
            <a:r>
              <a:rPr lang="en-US" dirty="0"/>
              <a:t>Securement / Un-securement</a:t>
            </a:r>
          </a:p>
          <a:p>
            <a:r>
              <a:rPr lang="en-US" dirty="0"/>
              <a:t>Un-boarding</a:t>
            </a:r>
          </a:p>
          <a:p>
            <a:r>
              <a:rPr lang="en-US" dirty="0"/>
              <a:t>Ride complete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48CAF03-2FB1-48BC-8B85-3540AD492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992351"/>
            <a:ext cx="11811000" cy="762000"/>
          </a:xfrm>
        </p:spPr>
        <p:txBody>
          <a:bodyPr/>
          <a:lstStyle/>
          <a:p>
            <a:r>
              <a:rPr lang="en-US" b="1" dirty="0"/>
              <a:t>Autonomous Vehicles &amp; Wheelchair Securement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6646B4-4B15-47EC-B757-E6EF93D0377F}"/>
              </a:ext>
            </a:extLst>
          </p:cNvPr>
          <p:cNvSpPr/>
          <p:nvPr/>
        </p:nvSpPr>
        <p:spPr bwMode="auto">
          <a:xfrm>
            <a:off x="706305" y="3810000"/>
            <a:ext cx="5368857" cy="5306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lk-150-beauty-2018.jpg">
            <a:hlinkClick r:id="rId2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1549" y="3171897"/>
            <a:ext cx="135148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457" y="4844412"/>
            <a:ext cx="1687667" cy="116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quantum-dark-securin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429" y="1841090"/>
            <a:ext cx="1371600" cy="1097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15" y="1841090"/>
            <a:ext cx="1340894" cy="2135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61188"/>
            <a:ext cx="858246" cy="2117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43" y="1861187"/>
            <a:ext cx="1371600" cy="218489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2465466" y="2925026"/>
            <a:ext cx="762000" cy="66130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612808" y="2336405"/>
            <a:ext cx="762000" cy="66130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030446" y="3022148"/>
            <a:ext cx="762000" cy="66130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4119965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 current personal mobility market allows for different methods of WC 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securement. Each of these </a:t>
            </a:r>
            <a:r>
              <a:rPr lang="en-US" sz="1800" u="sng" dirty="0">
                <a:solidFill>
                  <a:schemeClr val="bg2">
                    <a:lumMod val="50000"/>
                  </a:schemeClr>
                </a:solidFill>
              </a:rPr>
              <a:t>WC securement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methods need to be used with a </a:t>
            </a:r>
          </a:p>
          <a:p>
            <a:r>
              <a:rPr lang="en-US" sz="1800" u="sng" dirty="0">
                <a:solidFill>
                  <a:schemeClr val="bg2">
                    <a:lumMod val="50000"/>
                  </a:schemeClr>
                </a:solidFill>
              </a:rPr>
              <a:t>passenger securement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solution.</a:t>
            </a:r>
          </a:p>
          <a:p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WC securement types can vary regarding function of WC positions or 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passenger needs.</a:t>
            </a:r>
          </a:p>
          <a:p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 passenger securement is currently a manual process.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298B19D-8A4F-4F82-975D-6D4E77B9D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Overview of WC Securement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CE6643BB-27DB-4F98-B0C6-D6A0902546F4}"/>
              </a:ext>
            </a:extLst>
          </p:cNvPr>
          <p:cNvSpPr txBox="1">
            <a:spLocks/>
          </p:cNvSpPr>
          <p:nvPr/>
        </p:nvSpPr>
        <p:spPr>
          <a:xfrm>
            <a:off x="1091495" y="204895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>
                    <a:lumMod val="50000"/>
                  </a:schemeClr>
                </a:solidFill>
                <a:latin typeface="Myriad Pro" panose="020B0703030403020204" pitchFamily="34" charset="0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14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28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42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571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Myriad Pro"/>
                <a:ea typeface="+mj-ea"/>
              </a:rPr>
              <a:t>What is NMEDA?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89387E8-C4B9-407E-B80B-719734891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2150" y="1250950"/>
            <a:ext cx="6248400" cy="43561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Myriad Pro"/>
                <a:ea typeface="+mn-ea"/>
              </a:rPr>
              <a:t>The trade association for the     automotive mobility industry</a:t>
            </a:r>
          </a:p>
          <a:p>
            <a:pPr marL="342900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Myriad Pro"/>
                <a:ea typeface="+mn-ea"/>
              </a:rPr>
              <a:t>Dealers, Manufacturers, Healthcare &amp; Assistive Technology Professionals</a:t>
            </a:r>
          </a:p>
          <a:p>
            <a:pPr marL="342900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Myriad Pro"/>
                <a:ea typeface="+mn-ea"/>
              </a:rPr>
              <a:t>QAP</a:t>
            </a:r>
            <a:r>
              <a:rPr lang="en-US" sz="2400" kern="1200" baseline="30000" dirty="0">
                <a:latin typeface="Myriad Pro"/>
                <a:ea typeface="+mn-ea"/>
              </a:rPr>
              <a:t>™ </a:t>
            </a:r>
            <a:r>
              <a:rPr lang="en-US" sz="2400" kern="1200" dirty="0">
                <a:latin typeface="Myriad Pro"/>
                <a:ea typeface="+mn-ea"/>
              </a:rPr>
              <a:t>= </a:t>
            </a:r>
            <a:r>
              <a:rPr lang="en-US" sz="2400" b="1" kern="1200" dirty="0">
                <a:solidFill>
                  <a:schemeClr val="accent1">
                    <a:lumMod val="50000"/>
                  </a:schemeClr>
                </a:solidFill>
                <a:latin typeface="Myriad Pro"/>
                <a:ea typeface="+mn-ea"/>
              </a:rPr>
              <a:t>Q</a:t>
            </a:r>
            <a:r>
              <a:rPr lang="en-US" sz="2400" kern="1200" dirty="0">
                <a:latin typeface="Myriad Pro"/>
                <a:ea typeface="+mn-ea"/>
              </a:rPr>
              <a:t>uality </a:t>
            </a:r>
            <a:r>
              <a:rPr lang="en-US" sz="2400" b="1" kern="1200" dirty="0">
                <a:solidFill>
                  <a:schemeClr val="accent1">
                    <a:lumMod val="50000"/>
                  </a:schemeClr>
                </a:solidFill>
                <a:latin typeface="Myriad Pro"/>
                <a:ea typeface="+mn-ea"/>
              </a:rPr>
              <a:t>A</a:t>
            </a:r>
            <a:r>
              <a:rPr lang="en-US" sz="2400" kern="1200" dirty="0">
                <a:latin typeface="Myriad Pro"/>
                <a:ea typeface="+mn-ea"/>
              </a:rPr>
              <a:t>ssurance </a:t>
            </a:r>
            <a:r>
              <a:rPr lang="en-US" sz="2400" b="1" kern="1200" dirty="0">
                <a:solidFill>
                  <a:schemeClr val="accent1">
                    <a:lumMod val="50000"/>
                  </a:schemeClr>
                </a:solidFill>
                <a:latin typeface="Myriad Pro"/>
                <a:ea typeface="+mn-ea"/>
              </a:rPr>
              <a:t>P</a:t>
            </a:r>
            <a:r>
              <a:rPr lang="en-US" sz="2400" kern="1200" dirty="0">
                <a:latin typeface="Myriad Pro"/>
                <a:ea typeface="+mn-ea"/>
              </a:rPr>
              <a:t>rogram</a:t>
            </a:r>
          </a:p>
          <a:p>
            <a:pPr marL="342900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Myriad Pro"/>
                <a:ea typeface="+mn-ea"/>
              </a:rPr>
              <a:t>Personal, Commercial &amp; Public Transportation</a:t>
            </a:r>
          </a:p>
          <a:p>
            <a:pPr marL="342900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Myriad Pro"/>
                <a:ea typeface="+mn-ea"/>
              </a:rPr>
              <a:t>Quality. Safety. Innovation. Customization.</a:t>
            </a:r>
          </a:p>
        </p:txBody>
      </p:sp>
    </p:spTree>
    <p:extLst>
      <p:ext uri="{BB962C8B-B14F-4D97-AF65-F5344CB8AC3E}">
        <p14:creationId xmlns:p14="http://schemas.microsoft.com/office/powerpoint/2010/main" val="26514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45470"/>
            <a:ext cx="6629400" cy="40428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Wheelchair Tie-Down Benefits: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Compatible with all mobility device types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Meets requirements for RESNA WC-4 for vehicles &lt;11,000 </a:t>
            </a:r>
            <a:r>
              <a:rPr lang="en-US" sz="2600" dirty="0" err="1"/>
              <a:t>lbs</a:t>
            </a:r>
            <a:endParaRPr lang="en-US" sz="2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Meets WC-18 standard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000" dirty="0"/>
              <a:t>Wheelchair Tie-Down Challenges: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Attendant is required for proper securement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Passenger restraint is not independent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Restraint confirmation is based on attendant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40980-A6BA-4142-B4B2-A4C931F11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969700"/>
            <a:ext cx="11658600" cy="762000"/>
          </a:xfrm>
        </p:spPr>
        <p:txBody>
          <a:bodyPr/>
          <a:lstStyle/>
          <a:p>
            <a:r>
              <a:rPr lang="en-US" b="1" dirty="0">
                <a:ea typeface="Raleway Black" charset="0"/>
                <a:cs typeface="Raleway Black" charset="0"/>
              </a:rPr>
              <a:t>Personal Transportation – Wheelchair Tie-Down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BBDC5-4F8B-413A-B038-A7D35E231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261" y="1845469"/>
            <a:ext cx="2014538" cy="1278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190A39-BDFF-42CA-A26D-F7F58613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85" y="3097984"/>
            <a:ext cx="2025115" cy="140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10F0B3-DCC5-4380-BA6B-562601DCF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683" y="4500563"/>
            <a:ext cx="2025115" cy="138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6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74081"/>
            <a:ext cx="6400800" cy="41219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Docking System Benefits: </a:t>
            </a:r>
          </a:p>
          <a:p>
            <a:r>
              <a:rPr lang="en-US" sz="2600" dirty="0"/>
              <a:t>System adapted to the most popular WCs on the market </a:t>
            </a:r>
          </a:p>
          <a:p>
            <a:r>
              <a:rPr lang="en-US" sz="2600" dirty="0"/>
              <a:t>Meets requirements for RESNA WC-4 for vehicles &lt;11,000 </a:t>
            </a:r>
            <a:r>
              <a:rPr lang="en-US" sz="2600" dirty="0" err="1"/>
              <a:t>lbs</a:t>
            </a:r>
            <a:endParaRPr lang="en-US" sz="2600" dirty="0"/>
          </a:p>
          <a:p>
            <a:r>
              <a:rPr lang="en-US" sz="2600" dirty="0"/>
              <a:t>Fully independent docking and undocking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3000" dirty="0"/>
              <a:t>Docking System Challenges: </a:t>
            </a:r>
          </a:p>
          <a:p>
            <a:r>
              <a:rPr lang="en-US" sz="2600" dirty="0"/>
              <a:t>All WC users require mating bracket (custom chair)</a:t>
            </a:r>
          </a:p>
          <a:p>
            <a:r>
              <a:rPr lang="en-US" sz="2600" dirty="0"/>
              <a:t>Passenger restraint is not independent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Personal Transportation – Docking System</a:t>
            </a:r>
          </a:p>
        </p:txBody>
      </p:sp>
      <p:pic>
        <p:nvPicPr>
          <p:cNvPr id="6" name="Picture 5" descr="QLK-150-logo-4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212" y="1974081"/>
            <a:ext cx="2673830" cy="483143"/>
          </a:xfrm>
          <a:prstGeom prst="rect">
            <a:avLst/>
          </a:prstGeom>
        </p:spPr>
      </p:pic>
      <p:pic>
        <p:nvPicPr>
          <p:cNvPr id="12" name="Content Placeholder 11" descr="qlk-150-beauty-2018.jpg">
            <a:hlinkClick r:id="rId3"/>
            <a:extLst>
              <a:ext uri="{FF2B5EF4-FFF2-40B4-BE49-F238E27FC236}">
                <a16:creationId xmlns:a16="http://schemas.microsoft.com/office/drawing/2014/main" id="{1152552A-5CF8-46E3-8EAF-8049F640A7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2678704"/>
            <a:ext cx="3170655" cy="331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9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3962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/>
              <a:t>Autonomous Station Benefits: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4400" dirty="0"/>
              <a:t>Compatible with all mobility device types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4400" dirty="0"/>
              <a:t>Meets requirements for RESNA WC-4 for vehicles &gt;11,000 </a:t>
            </a:r>
            <a:r>
              <a:rPr lang="en-US" sz="4400" dirty="0" err="1"/>
              <a:t>lbs</a:t>
            </a:r>
            <a:r>
              <a:rPr lang="en-US" sz="4400" dirty="0"/>
              <a:t> – for rear facing transportation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4400" dirty="0"/>
              <a:t>Attendant is not required for proper securement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100" dirty="0"/>
              <a:t>Autonomous Station Challenges: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4400" dirty="0"/>
              <a:t>Station is rear facing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4400" dirty="0"/>
              <a:t>Passenger restraint is not independent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4400" dirty="0"/>
              <a:t>Cost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F8786-10E9-4CC3-A31D-BC3C06A2F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971832"/>
            <a:ext cx="11506200" cy="762000"/>
          </a:xfrm>
        </p:spPr>
        <p:txBody>
          <a:bodyPr>
            <a:noAutofit/>
          </a:bodyPr>
          <a:lstStyle/>
          <a:p>
            <a:r>
              <a:rPr lang="en-US" b="1" dirty="0">
                <a:ea typeface="Raleway Black" charset="0"/>
                <a:cs typeface="Raleway Black" charset="0"/>
              </a:rPr>
              <a:t>Personal Transportation – Autonomous Station</a:t>
            </a:r>
            <a:endParaRPr lang="en-US" dirty="0"/>
          </a:p>
        </p:txBody>
      </p:sp>
      <p:pic>
        <p:nvPicPr>
          <p:cNvPr id="7" name="Picture 6" descr="quantum-dark-moving-arm.jp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687" y="2037706"/>
            <a:ext cx="2471513" cy="1977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quantum-dark-securin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687" y="4118791"/>
            <a:ext cx="2471513" cy="197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1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7086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Autonomous Station Benefits: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Compatible with certain mobility devices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Meets requirements for RESNA WC-4 for vehicles &lt;11,000 </a:t>
            </a:r>
            <a:r>
              <a:rPr lang="en-US" sz="2400" dirty="0" err="1"/>
              <a:t>lbs</a:t>
            </a:r>
            <a:endParaRPr lang="en-US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Attendant is not required for proper securement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/>
              <a:t>Autonomous Station Challenges: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WC standardization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Passenger restraint is not independent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Cost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F02F18-5466-4100-862A-38D6947E1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009860"/>
            <a:ext cx="11506200" cy="762000"/>
          </a:xfrm>
        </p:spPr>
        <p:txBody>
          <a:bodyPr>
            <a:noAutofit/>
          </a:bodyPr>
          <a:lstStyle/>
          <a:p>
            <a:r>
              <a:rPr lang="en-US" b="1" dirty="0">
                <a:ea typeface="Raleway Black" charset="0"/>
                <a:cs typeface="Raleway Black" charset="0"/>
              </a:rPr>
              <a:t>Personal Transportation – Autonomous Station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1" y="1908544"/>
            <a:ext cx="2147211" cy="185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58201" y="3897983"/>
            <a:ext cx="2147211" cy="240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2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60" y="2907320"/>
            <a:ext cx="1304391" cy="112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quantum-dark-secur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304" y="2109787"/>
            <a:ext cx="1752600" cy="1402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qlk-150-beauty-2018.jpg">
            <a:hlinkClick r:id="rId4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6559" y="4165263"/>
            <a:ext cx="1332194" cy="138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109787"/>
            <a:ext cx="1585030" cy="109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>
            <a:cxnSpLocks/>
          </p:cNvCxnSpPr>
          <p:nvPr/>
        </p:nvCxnSpPr>
        <p:spPr bwMode="auto">
          <a:xfrm flipV="1">
            <a:off x="1119541" y="1951290"/>
            <a:ext cx="0" cy="442794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16448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cxnSpLocks/>
          </p:cNvCxnSpPr>
          <p:nvPr/>
        </p:nvCxnSpPr>
        <p:spPr bwMode="auto">
          <a:xfrm flipV="1">
            <a:off x="1119541" y="6327685"/>
            <a:ext cx="9396059" cy="834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16448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8305801" y="5743606"/>
            <a:ext cx="1986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Independent Use 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-333283" y="3206233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WC configuration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8E1AB0-8F75-4178-AEF1-34952B4BB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9" y="990601"/>
            <a:ext cx="11734788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Personal Transportation – AV Wheelchair Securement</a:t>
            </a:r>
          </a:p>
        </p:txBody>
      </p:sp>
    </p:spTree>
    <p:extLst>
      <p:ext uri="{BB962C8B-B14F-4D97-AF65-F5344CB8AC3E}">
        <p14:creationId xmlns:p14="http://schemas.microsoft.com/office/powerpoint/2010/main" val="15997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38861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There are thousands of different mobility device designs (this includes WCs and scooters)</a:t>
            </a:r>
          </a:p>
          <a:p>
            <a:r>
              <a:rPr lang="en-US" sz="2800" dirty="0"/>
              <a:t>Existing mobility device design standards are insufficient</a:t>
            </a:r>
          </a:p>
          <a:p>
            <a:r>
              <a:rPr lang="en-US" sz="2800" dirty="0"/>
              <a:t>Safety testing standards for AVs are currently undefined</a:t>
            </a:r>
          </a:p>
          <a:p>
            <a:r>
              <a:rPr lang="en-US" sz="2800" dirty="0"/>
              <a:t>Will the market pay for a fully independent WC/mobility device securement system?</a:t>
            </a:r>
          </a:p>
          <a:p>
            <a:r>
              <a:rPr lang="en-US" sz="2800" dirty="0"/>
              <a:t>When will fully independent WC/mobility device securement systems be necessary?</a:t>
            </a:r>
          </a:p>
          <a:p>
            <a:r>
              <a:rPr lang="en-US" sz="2800" dirty="0"/>
              <a:t>Structural base/floor strength of AV must be considered in order to achieve WC/mobility device securement, load distribution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EC341-104C-41F9-88D5-88CA99FD3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Challenges to Overcome: </a:t>
            </a:r>
          </a:p>
        </p:txBody>
      </p:sp>
    </p:spTree>
    <p:extLst>
      <p:ext uri="{BB962C8B-B14F-4D97-AF65-F5344CB8AC3E}">
        <p14:creationId xmlns:p14="http://schemas.microsoft.com/office/powerpoint/2010/main" val="8689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6A4DDC-3049-4FEA-B9FF-CBCF8B27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509" y="548417"/>
            <a:ext cx="7491158" cy="5761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5" name="Picture 10" descr="NMEDA logo">
            <a:extLst>
              <a:ext uri="{FF2B5EF4-FFF2-40B4-BE49-F238E27FC236}">
                <a16:creationId xmlns:a16="http://schemas.microsoft.com/office/drawing/2014/main" id="{9BCC167C-6A4C-4D84-96EB-0FEC129E0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3617"/>
          <a:stretch/>
        </p:blipFill>
        <p:spPr bwMode="auto">
          <a:xfrm>
            <a:off x="1848759" y="1348437"/>
            <a:ext cx="4419641" cy="4161123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BCB2CF-F2CE-43B5-93CB-38647957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548418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4FCF7-8F74-4A75-8617-4D4500BDE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28" y="4579980"/>
            <a:ext cx="2209396" cy="1546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B60B2-C575-4C8F-8DBF-8F31207250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02" y="3153812"/>
            <a:ext cx="3372838" cy="58051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68A941-4039-4496-9008-274182D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2529926"/>
            <a:ext cx="3704425" cy="182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9287CFA-E256-4B26-9ADD-F094C49A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915400" y="708983"/>
            <a:ext cx="1550407" cy="1554293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8B897E-FBB2-4D71-AA1C-3C4DA4A2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214" y="4441273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42748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299065-5861-4E4C-82B4-E6BE7D5F3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41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0">
              <a:lnSpc>
                <a:spcPct val="90000"/>
              </a:lnSpc>
              <a:buNone/>
            </a:pPr>
            <a:r>
              <a:rPr lang="en-US" sz="4000" b="1" kern="1200" dirty="0">
                <a:solidFill>
                  <a:srgbClr val="164482"/>
                </a:solidFill>
                <a:latin typeface="Myriad Pro" panose="020B0703030403020204"/>
              </a:rPr>
              <a:t>The Promise…</a:t>
            </a:r>
            <a:endParaRPr lang="en-US" sz="4000" kern="1200" dirty="0">
              <a:solidFill>
                <a:srgbClr val="164482"/>
              </a:solidFill>
              <a:latin typeface="Myriad Pro" panose="020B0703030403020204"/>
              <a:ea typeface="+mn-e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3A42AB-A4DD-4EBB-8CD6-7E171D2CB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419600"/>
          </a:xfrm>
        </p:spPr>
        <p:txBody>
          <a:bodyPr anchor="ctr">
            <a:normAutofit/>
          </a:bodyPr>
          <a:lstStyle/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Independence / Quality of Life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Employment Opportunities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Increased Transportation Options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Improved Transportation Experience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DAF947-4FA5-4CE0-80BC-B4DB7714F822}"/>
              </a:ext>
            </a:extLst>
          </p:cNvPr>
          <p:cNvCxnSpPr/>
          <p:nvPr/>
        </p:nvCxnSpPr>
        <p:spPr bwMode="auto">
          <a:xfrm>
            <a:off x="5943600" y="1676400"/>
            <a:ext cx="0" cy="3505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610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299065-5861-4E4C-82B4-E6BE7D5F3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41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0">
              <a:lnSpc>
                <a:spcPct val="90000"/>
              </a:lnSpc>
              <a:buNone/>
            </a:pPr>
            <a:r>
              <a:rPr lang="en-US" sz="4000" b="1" kern="1200" dirty="0">
                <a:solidFill>
                  <a:srgbClr val="164482"/>
                </a:solidFill>
                <a:latin typeface="Myriad Pro" panose="020B0703030403020204"/>
              </a:rPr>
              <a:t>The Challenges…</a:t>
            </a:r>
            <a:endParaRPr lang="en-US" sz="4000" kern="1200" dirty="0">
              <a:solidFill>
                <a:srgbClr val="164482"/>
              </a:solidFill>
              <a:latin typeface="Myriad Pro" panose="020B0703030403020204"/>
              <a:ea typeface="+mn-e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3A42AB-A4DD-4EBB-8CD6-7E171D2CB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295400"/>
            <a:ext cx="5080000" cy="4953000"/>
          </a:xfrm>
        </p:spPr>
        <p:txBody>
          <a:bodyPr>
            <a:normAutofit fontScale="92500" lnSpcReduction="20000"/>
          </a:bodyPr>
          <a:lstStyle/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Regulatory Framework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Technology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Manufacturing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Public Trust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Safety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Integration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Scale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Cost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Licensing/Permitting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Liability/Insurance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Infrastructure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rgbClr val="164482"/>
                </a:solidFill>
                <a:latin typeface="Myriad Pro" panose="020B0703030403020204"/>
              </a:rPr>
              <a:t>Accessibility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Myriad Pro" panose="020B0703030403020204"/>
              </a:rPr>
              <a:t>Proliferation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DAF947-4FA5-4CE0-80BC-B4DB7714F822}"/>
              </a:ext>
            </a:extLst>
          </p:cNvPr>
          <p:cNvCxnSpPr/>
          <p:nvPr/>
        </p:nvCxnSpPr>
        <p:spPr bwMode="auto">
          <a:xfrm>
            <a:off x="5943600" y="1676400"/>
            <a:ext cx="0" cy="3505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6A4DDC-3049-4FEA-B9FF-CBCF8B27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509" y="548417"/>
            <a:ext cx="7491158" cy="5761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5" name="Picture 10" descr="NMEDA logo">
            <a:extLst>
              <a:ext uri="{FF2B5EF4-FFF2-40B4-BE49-F238E27FC236}">
                <a16:creationId xmlns:a16="http://schemas.microsoft.com/office/drawing/2014/main" id="{9BCC167C-6A4C-4D84-96EB-0FEC129E0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3617"/>
          <a:stretch/>
        </p:blipFill>
        <p:spPr bwMode="auto">
          <a:xfrm>
            <a:off x="1848759" y="1348437"/>
            <a:ext cx="4419641" cy="4161123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BCB2CF-F2CE-43B5-93CB-38647957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548418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4FCF7-8F74-4A75-8617-4D4500BDE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28" y="4579980"/>
            <a:ext cx="2209396" cy="1546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B60B2-C575-4C8F-8DBF-8F31207250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02" y="3153812"/>
            <a:ext cx="3372838" cy="58051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68A941-4039-4496-9008-274182D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2529926"/>
            <a:ext cx="3704425" cy="182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9287CFA-E256-4B26-9ADD-F094C49A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915400" y="708983"/>
            <a:ext cx="1550407" cy="1554293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8B897E-FBB2-4D71-AA1C-3C4DA4A2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214" y="4441273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4125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485FA-A6FD-46F0-99F9-35750ECA0136}"/>
              </a:ext>
            </a:extLst>
          </p:cNvPr>
          <p:cNvSpPr txBox="1"/>
          <p:nvPr/>
        </p:nvSpPr>
        <p:spPr>
          <a:xfrm>
            <a:off x="5181600" y="4592325"/>
            <a:ext cx="6476999" cy="151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Kevin Frayne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Director of Advanced Mobility Solutions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Myriad Pro" panose="020B0703030403020204" pitchFamily="34" charset="0"/>
                <a:ea typeface="+mj-ea"/>
                <a:cs typeface="+mj-cs"/>
              </a:rPr>
              <a:t>BraunAbility</a:t>
            </a:r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A0BB1-2810-4BCC-A08B-AC0E82C783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0" y="3962400"/>
            <a:ext cx="3975660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10BE1-DFDB-4E79-AC2B-9100787EA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336" y="229619"/>
            <a:ext cx="1894332" cy="20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379407" y="287464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11" name="Content Placeholder 10" descr="6010.jpg">
            <a:extLst>
              <a:ext uri="{FF2B5EF4-FFF2-40B4-BE49-F238E27FC236}">
                <a16:creationId xmlns:a16="http://schemas.microsoft.com/office/drawing/2014/main" id="{D5099E67-425E-4B8A-A589-6040B04042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3" y="2071210"/>
            <a:ext cx="43434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F8A5A-CFCC-42AE-B41A-13E1F6016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9724" y="2299810"/>
            <a:ext cx="5080000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>
                <a:cs typeface="Helvetica Neue Thin"/>
              </a:rPr>
              <a:t>Ralph Braun</a:t>
            </a:r>
          </a:p>
          <a:p>
            <a:pPr marL="0" indent="0">
              <a:buNone/>
            </a:pPr>
            <a:r>
              <a:rPr lang="en-US" sz="2600" i="1" dirty="0">
                <a:cs typeface="Helvetica Neue Thin"/>
              </a:rPr>
              <a:t>Father of the Mobility Movement</a:t>
            </a:r>
          </a:p>
          <a:p>
            <a:pPr marL="0" indent="0">
              <a:buNone/>
            </a:pPr>
            <a:endParaRPr lang="en-US" sz="1400" i="1" dirty="0">
              <a:cs typeface="Helvetica Neue Thin"/>
            </a:endParaRP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cs typeface="Helvetica Neue Thin"/>
              </a:rPr>
              <a:t>Diagnosed in 1947 with muscular dystrophy.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cs typeface="Helvetica Neue Thin"/>
              </a:rPr>
              <a:t>Engineered the first battery-powered scooter and designed the first wheelchair lift - installed in an old postal truck.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cs typeface="Helvetica Neue Thin"/>
              </a:rPr>
              <a:t>In 1972 he established The Braun Corporation, which is today known as BraunAbility.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172228-35EF-4B91-BC2A-C5C8364F4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066800"/>
            <a:ext cx="11506200" cy="762000"/>
          </a:xfrm>
        </p:spPr>
        <p:txBody>
          <a:bodyPr>
            <a:noAutofit/>
          </a:bodyPr>
          <a:lstStyle/>
          <a:p>
            <a:r>
              <a:rPr lang="en-US" sz="3600" b="1" dirty="0"/>
              <a:t>Accessible Conversion Industry = Born of Necessity</a:t>
            </a:r>
          </a:p>
        </p:txBody>
      </p:sp>
    </p:spTree>
    <p:extLst>
      <p:ext uri="{BB962C8B-B14F-4D97-AF65-F5344CB8AC3E}">
        <p14:creationId xmlns:p14="http://schemas.microsoft.com/office/powerpoint/2010/main" val="27143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A1F27-633B-4C5D-9E33-106C20BEC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Conversions Evolved with the Auto Industry </a:t>
            </a:r>
            <a:br>
              <a:rPr lang="en-US" sz="3600" b="1" dirty="0"/>
            </a:br>
            <a:r>
              <a:rPr lang="en-US" sz="3600" b="1" dirty="0"/>
              <a:t>…To Meet Customer Preferences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E9361-D2CA-4736-ACC3-4C97C8575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58" y="2286000"/>
            <a:ext cx="6538120" cy="435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F3F24F-4E8E-445A-938D-0E2BC8D7AD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78" y="2286000"/>
            <a:ext cx="3368122" cy="435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7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hab Hospital Tour_2_wide" id="{2209E0B0-AE64-44E0-BEFA-164A08AE0D0C}" vid="{7C5BA384-4E4C-42B1-B926-B8E93E508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hab Hospital Tour_2_wide" id="{2209E0B0-AE64-44E0-BEFA-164A08AE0D0C}" vid="{7C5BA384-4E4C-42B1-B926-B8E93E508C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1141</Words>
  <Application>Microsoft Office PowerPoint</Application>
  <PresentationFormat>Widescreen</PresentationFormat>
  <Paragraphs>224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Gotham Bold</vt:lpstr>
      <vt:lpstr>Myriad Pro</vt:lpstr>
      <vt:lpstr>Wingdings</vt:lpstr>
      <vt:lpstr>Blank Presentation</vt:lpstr>
      <vt:lpstr>Custom Design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Accessible Conversion Industry = Born of Necessity</vt:lpstr>
      <vt:lpstr>Conversions Evolved with the Auto Industry  …To Meet Customer Preferences</vt:lpstr>
      <vt:lpstr>What Makes a Vehicle Wheelchair Accessible?</vt:lpstr>
      <vt:lpstr>What Makes an AVehicle Wheelchair Accessible?</vt:lpstr>
      <vt:lpstr>A LOT of Personalization Exists Beyond the Basics...</vt:lpstr>
      <vt:lpstr>Major Vehicle Systems are Reengineered and Recertified</vt:lpstr>
      <vt:lpstr>Different Segments, Different Customers, Different Needs… Different Paths to Autonomous Vehicles</vt:lpstr>
      <vt:lpstr>Different Segments, Different Customers, Different Needs… Different Paths to Autonomous Vehicles</vt:lpstr>
      <vt:lpstr>AVs can be an Accessibility Game Changer </vt:lpstr>
      <vt:lpstr>PowerPoint Presentation</vt:lpstr>
      <vt:lpstr>Autonomous Vehicles &amp; Wheelchair Securement </vt:lpstr>
      <vt:lpstr>Overview of WC Securement Systems</vt:lpstr>
      <vt:lpstr>Personal Transportation – Wheelchair Tie-Down</vt:lpstr>
      <vt:lpstr>Personal Transportation – Docking System</vt:lpstr>
      <vt:lpstr>Personal Transportation – Autonomous Station</vt:lpstr>
      <vt:lpstr>Personal Transportation – Autonomous Station</vt:lpstr>
      <vt:lpstr>Personal Transportation – AV Wheelchair Securement</vt:lpstr>
      <vt:lpstr>Challenges to Overcome: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McDonald</dc:creator>
  <cp:lastModifiedBy>Amy Schoppman</cp:lastModifiedBy>
  <cp:revision>25</cp:revision>
  <dcterms:created xsi:type="dcterms:W3CDTF">2019-09-05T19:40:20Z</dcterms:created>
  <dcterms:modified xsi:type="dcterms:W3CDTF">2020-09-08T14:52:31Z</dcterms:modified>
</cp:coreProperties>
</file>